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58400" cy="7772400"/>
  <p:notesSz cx="6858000" cy="9144000"/>
  <p:embeddedFontLst>
    <p:embeddedFont>
      <p:font typeface="Alfa Slab One" pitchFamily="2" charset="77"/>
      <p:regular r:id="rId14"/>
    </p:embeddedFont>
    <p:embeddedFont>
      <p:font typeface="Bodoni FLF" panose="02000606090000020003" pitchFamily="2" charset="0"/>
      <p:regular r:id="rId15"/>
    </p:embeddedFont>
    <p:embeddedFont>
      <p:font typeface="Montserrat" pitchFamily="2" charset="77"/>
      <p:regular r:id="rId16"/>
      <p:bold r:id="rId17"/>
      <p:italic r:id="rId18"/>
      <p:boldItalic r:id="rId19"/>
    </p:embeddedFont>
    <p:embeddedFont>
      <p:font typeface="Montserrat Bold" pitchFamily="2" charset="77"/>
      <p:regular r:id="rId20"/>
    </p:embeddedFont>
    <p:embeddedFont>
      <p:font typeface="Montserrat Bold Italics" pitchFamily="2" charset="77"/>
      <p:regular r:id="rId21"/>
      <p:italic r:id="rId22"/>
    </p:embeddedFont>
    <p:embeddedFont>
      <p:font typeface="Montserrat Italics" pitchFamily="2" charset="77"/>
      <p:regular r:id="rId23"/>
      <p:italic r:id="rId24"/>
    </p:embeddedFont>
    <p:embeddedFont>
      <p:font typeface="Open Sans" panose="020B0606030504020204" pitchFamily="34" charset="0"/>
      <p:regular r:id="rId25"/>
      <p:bold r:id="rId26"/>
      <p:italic r:id="rId27"/>
      <p:boldItalic r:id="rId28"/>
    </p:embeddedFont>
    <p:embeddedFont>
      <p:font typeface="Open Sans Bold" panose="020B0806030504020204" pitchFamily="34" charset="0"/>
      <p:regular r:id="rId29"/>
      <p:bold r:id="rId30"/>
    </p:embeddedFont>
    <p:embeddedFont>
      <p:font typeface="Oswald" pitchFamily="2" charset="77"/>
      <p:regular r:id="rId31"/>
      <p:bold r:id="rId32"/>
    </p:embeddedFont>
    <p:embeddedFont>
      <p:font typeface="Oswald Bold" pitchFamily="2" charset="77"/>
      <p:regular r:id="rId33"/>
      <p:bold r:id="rId34"/>
    </p:embeddedFont>
    <p:embeddedFont>
      <p:font typeface="Rosario" panose="02000503040000020003" pitchFamily="2" charset="77"/>
      <p:regular r:id="rId35"/>
    </p:embeddedFont>
    <p:embeddedFont>
      <p:font typeface="Rosario Bold" panose="02000503060000020004" pitchFamily="2" charset="77"/>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107" d="100"/>
          <a:sy n="107" d="100"/>
        </p:scale>
        <p:origin x="200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hyperlink" Target="mailto:WRMFoodProgram@westminsterrescuemission.or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svg"/><Relationship Id="rId17" Type="http://schemas.openxmlformats.org/officeDocument/2006/relationships/image" Target="../media/image28.svg"/><Relationship Id="rId2" Type="http://schemas.openxmlformats.org/officeDocument/2006/relationships/image" Target="../media/image21.jpe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26.svg"/><Relationship Id="rId10" Type="http://schemas.openxmlformats.org/officeDocument/2006/relationships/image" Target="../media/image9.png"/><Relationship Id="rId19" Type="http://schemas.openxmlformats.org/officeDocument/2006/relationships/image" Target="../media/image30.svg"/><Relationship Id="rId4" Type="http://schemas.openxmlformats.org/officeDocument/2006/relationships/image" Target="../media/image4.svg"/><Relationship Id="rId9" Type="http://schemas.openxmlformats.org/officeDocument/2006/relationships/image" Target="../media/image2.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sv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2.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378" y="0"/>
            <a:ext cx="9271645" cy="3473497"/>
            <a:chOff x="0" y="0"/>
            <a:chExt cx="12362193" cy="4631330"/>
          </a:xfrm>
        </p:grpSpPr>
        <p:pic>
          <p:nvPicPr>
            <p:cNvPr id="3" name="Picture 3"/>
            <p:cNvPicPr>
              <a:picLocks noChangeAspect="1"/>
            </p:cNvPicPr>
            <p:nvPr/>
          </p:nvPicPr>
          <p:blipFill>
            <a:blip r:embed="rId2"/>
            <a:srcRect l="6559" t="18948" b="22869"/>
            <a:stretch>
              <a:fillRect/>
            </a:stretch>
          </p:blipFill>
          <p:spPr>
            <a:xfrm>
              <a:off x="0" y="0"/>
              <a:ext cx="12362193" cy="4631330"/>
            </a:xfrm>
            <a:prstGeom prst="rect">
              <a:avLst/>
            </a:prstGeom>
          </p:spPr>
        </p:pic>
      </p:grpSp>
      <p:grpSp>
        <p:nvGrpSpPr>
          <p:cNvPr id="4" name="Group 4"/>
          <p:cNvGrpSpPr/>
          <p:nvPr/>
        </p:nvGrpSpPr>
        <p:grpSpPr>
          <a:xfrm>
            <a:off x="9433824" y="-168035"/>
            <a:ext cx="1476411" cy="8061672"/>
            <a:chOff x="0" y="0"/>
            <a:chExt cx="661008" cy="3609310"/>
          </a:xfrm>
        </p:grpSpPr>
        <p:sp>
          <p:nvSpPr>
            <p:cNvPr id="5" name="Freeform 5"/>
            <p:cNvSpPr/>
            <p:nvPr/>
          </p:nvSpPr>
          <p:spPr>
            <a:xfrm>
              <a:off x="0" y="0"/>
              <a:ext cx="661008" cy="3609310"/>
            </a:xfrm>
            <a:custGeom>
              <a:avLst/>
              <a:gdLst/>
              <a:ahLst/>
              <a:cxnLst/>
              <a:rect l="l" t="t" r="r" b="b"/>
              <a:pathLst>
                <a:path w="661008" h="3609310">
                  <a:moveTo>
                    <a:pt x="0" y="0"/>
                  </a:moveTo>
                  <a:lnTo>
                    <a:pt x="661008" y="0"/>
                  </a:lnTo>
                  <a:lnTo>
                    <a:pt x="661008" y="3609310"/>
                  </a:lnTo>
                  <a:lnTo>
                    <a:pt x="0" y="3609310"/>
                  </a:lnTo>
                  <a:close/>
                </a:path>
              </a:pathLst>
            </a:custGeom>
            <a:solidFill>
              <a:srgbClr val="F4AE00"/>
            </a:solidFill>
          </p:spPr>
          <p:txBody>
            <a:bodyPr/>
            <a:lstStyle/>
            <a:p>
              <a:endParaRPr lang="en-US"/>
            </a:p>
          </p:txBody>
        </p:sp>
      </p:grpSp>
      <p:grpSp>
        <p:nvGrpSpPr>
          <p:cNvPr id="6" name="Group 6"/>
          <p:cNvGrpSpPr/>
          <p:nvPr/>
        </p:nvGrpSpPr>
        <p:grpSpPr>
          <a:xfrm>
            <a:off x="6656738" y="0"/>
            <a:ext cx="2777085" cy="3580754"/>
            <a:chOff x="0" y="0"/>
            <a:chExt cx="3304540" cy="4260850"/>
          </a:xfrm>
        </p:grpSpPr>
        <p:sp>
          <p:nvSpPr>
            <p:cNvPr id="7" name="Freeform 7"/>
            <p:cNvSpPr/>
            <p:nvPr/>
          </p:nvSpPr>
          <p:spPr>
            <a:xfrm>
              <a:off x="127000" y="127000"/>
              <a:ext cx="3051810" cy="3943350"/>
            </a:xfrm>
            <a:custGeom>
              <a:avLst/>
              <a:gdLst/>
              <a:ahLst/>
              <a:cxnLst/>
              <a:rect l="l" t="t" r="r" b="b"/>
              <a:pathLst>
                <a:path w="3051810" h="3943350">
                  <a:moveTo>
                    <a:pt x="3051810" y="0"/>
                  </a:moveTo>
                  <a:lnTo>
                    <a:pt x="3051810" y="3943350"/>
                  </a:lnTo>
                  <a:lnTo>
                    <a:pt x="1526540" y="3312160"/>
                  </a:lnTo>
                  <a:lnTo>
                    <a:pt x="0" y="3943350"/>
                  </a:lnTo>
                  <a:lnTo>
                    <a:pt x="0" y="0"/>
                  </a:lnTo>
                  <a:lnTo>
                    <a:pt x="3051810" y="0"/>
                  </a:lnTo>
                  <a:close/>
                </a:path>
              </a:pathLst>
            </a:custGeom>
            <a:solidFill>
              <a:srgbClr val="F4AE00"/>
            </a:solidFill>
          </p:spPr>
          <p:txBody>
            <a:bodyPr/>
            <a:lstStyle/>
            <a:p>
              <a:endParaRPr lang="en-US"/>
            </a:p>
          </p:txBody>
        </p:sp>
        <p:sp>
          <p:nvSpPr>
            <p:cNvPr id="8" name="Freeform 8"/>
            <p:cNvSpPr/>
            <p:nvPr/>
          </p:nvSpPr>
          <p:spPr>
            <a:xfrm>
              <a:off x="0" y="0"/>
              <a:ext cx="3304540" cy="4260850"/>
            </a:xfrm>
            <a:custGeom>
              <a:avLst/>
              <a:gdLst/>
              <a:ahLst/>
              <a:cxnLst/>
              <a:rect l="l" t="t" r="r" b="b"/>
              <a:pathLst>
                <a:path w="3304540" h="4260850">
                  <a:moveTo>
                    <a:pt x="0" y="0"/>
                  </a:moveTo>
                  <a:lnTo>
                    <a:pt x="0" y="4260850"/>
                  </a:lnTo>
                  <a:lnTo>
                    <a:pt x="1652270" y="3577590"/>
                  </a:lnTo>
                  <a:lnTo>
                    <a:pt x="3304540" y="4260850"/>
                  </a:lnTo>
                  <a:lnTo>
                    <a:pt x="3304540" y="0"/>
                  </a:lnTo>
                  <a:lnTo>
                    <a:pt x="0" y="0"/>
                  </a:lnTo>
                  <a:close/>
                  <a:moveTo>
                    <a:pt x="3178810" y="637471"/>
                  </a:moveTo>
                  <a:lnTo>
                    <a:pt x="3178810" y="4070350"/>
                  </a:lnTo>
                  <a:lnTo>
                    <a:pt x="1653540" y="3439160"/>
                  </a:lnTo>
                  <a:lnTo>
                    <a:pt x="127000" y="4070350"/>
                  </a:lnTo>
                  <a:lnTo>
                    <a:pt x="127000" y="127000"/>
                  </a:lnTo>
                  <a:lnTo>
                    <a:pt x="3178810" y="127000"/>
                  </a:lnTo>
                  <a:lnTo>
                    <a:pt x="3178810" y="637471"/>
                  </a:lnTo>
                  <a:close/>
                </a:path>
              </a:pathLst>
            </a:custGeom>
            <a:solidFill>
              <a:srgbClr val="EEEFEF"/>
            </a:solidFill>
          </p:spPr>
          <p:txBody>
            <a:bodyPr/>
            <a:lstStyle/>
            <a:p>
              <a:endParaRPr lang="en-US"/>
            </a:p>
          </p:txBody>
        </p:sp>
      </p:grpSp>
      <p:sp>
        <p:nvSpPr>
          <p:cNvPr id="9" name="AutoShape 9"/>
          <p:cNvSpPr/>
          <p:nvPr/>
        </p:nvSpPr>
        <p:spPr>
          <a:xfrm>
            <a:off x="460530" y="5651809"/>
            <a:ext cx="3815697" cy="0"/>
          </a:xfrm>
          <a:prstGeom prst="line">
            <a:avLst/>
          </a:prstGeom>
          <a:ln w="38100" cap="rnd">
            <a:solidFill>
              <a:srgbClr val="000000"/>
            </a:solidFill>
            <a:prstDash val="solid"/>
            <a:headEnd type="none" w="sm" len="sm"/>
            <a:tailEnd type="none" w="sm" len="sm"/>
          </a:ln>
        </p:spPr>
        <p:txBody>
          <a:bodyPr/>
          <a:lstStyle/>
          <a:p>
            <a:endParaRPr lang="en-US"/>
          </a:p>
        </p:txBody>
      </p:sp>
      <p:sp>
        <p:nvSpPr>
          <p:cNvPr id="10" name="Freeform 10"/>
          <p:cNvSpPr/>
          <p:nvPr/>
        </p:nvSpPr>
        <p:spPr>
          <a:xfrm>
            <a:off x="6883292" y="443628"/>
            <a:ext cx="2323978" cy="1346749"/>
          </a:xfrm>
          <a:custGeom>
            <a:avLst/>
            <a:gdLst/>
            <a:ahLst/>
            <a:cxnLst/>
            <a:rect l="l" t="t" r="r" b="b"/>
            <a:pathLst>
              <a:path w="2323978" h="1346749">
                <a:moveTo>
                  <a:pt x="0" y="0"/>
                </a:moveTo>
                <a:lnTo>
                  <a:pt x="2323978" y="0"/>
                </a:lnTo>
                <a:lnTo>
                  <a:pt x="2323978" y="1346749"/>
                </a:lnTo>
                <a:lnTo>
                  <a:pt x="0" y="1346749"/>
                </a:lnTo>
                <a:lnTo>
                  <a:pt x="0" y="0"/>
                </a:lnTo>
                <a:close/>
              </a:path>
            </a:pathLst>
          </a:custGeom>
          <a:blipFill>
            <a:blip r:embed="rId3"/>
            <a:stretch>
              <a:fillRect/>
            </a:stretch>
          </a:blipFill>
        </p:spPr>
        <p:txBody>
          <a:bodyPr/>
          <a:lstStyle/>
          <a:p>
            <a:endParaRPr lang="en-US"/>
          </a:p>
        </p:txBody>
      </p:sp>
      <p:grpSp>
        <p:nvGrpSpPr>
          <p:cNvPr id="11" name="Group 11"/>
          <p:cNvGrpSpPr/>
          <p:nvPr/>
        </p:nvGrpSpPr>
        <p:grpSpPr>
          <a:xfrm>
            <a:off x="6993350" y="6152621"/>
            <a:ext cx="2103861" cy="983760"/>
            <a:chOff x="0" y="0"/>
            <a:chExt cx="2805148" cy="1311680"/>
          </a:xfrm>
        </p:grpSpPr>
        <p:sp>
          <p:nvSpPr>
            <p:cNvPr id="12" name="Freeform 12"/>
            <p:cNvSpPr/>
            <p:nvPr/>
          </p:nvSpPr>
          <p:spPr>
            <a:xfrm>
              <a:off x="0" y="0"/>
              <a:ext cx="374015" cy="374015"/>
            </a:xfrm>
            <a:custGeom>
              <a:avLst/>
              <a:gdLst/>
              <a:ahLst/>
              <a:cxnLst/>
              <a:rect l="l" t="t" r="r" b="b"/>
              <a:pathLst>
                <a:path w="374015" h="374015">
                  <a:moveTo>
                    <a:pt x="0" y="0"/>
                  </a:moveTo>
                  <a:lnTo>
                    <a:pt x="374015" y="0"/>
                  </a:lnTo>
                  <a:lnTo>
                    <a:pt x="374015" y="374015"/>
                  </a:lnTo>
                  <a:lnTo>
                    <a:pt x="0" y="374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421615" y="102270"/>
              <a:ext cx="2383533" cy="180886"/>
            </a:xfrm>
            <a:prstGeom prst="rect">
              <a:avLst/>
            </a:prstGeom>
          </p:spPr>
          <p:txBody>
            <a:bodyPr lIns="0" tIns="0" rIns="0" bIns="0" rtlCol="0" anchor="t">
              <a:spAutoFit/>
            </a:bodyPr>
            <a:lstStyle/>
            <a:p>
              <a:pPr>
                <a:lnSpc>
                  <a:spcPts val="1141"/>
                </a:lnSpc>
              </a:pPr>
              <a:r>
                <a:rPr lang="en-US" sz="815" spc="17">
                  <a:solidFill>
                    <a:srgbClr val="000000"/>
                  </a:solidFill>
                  <a:latin typeface="Open Sans Bold"/>
                </a:rPr>
                <a:t>@</a:t>
              </a:r>
              <a:r>
                <a:rPr lang="en-US" sz="815" spc="17">
                  <a:solidFill>
                    <a:srgbClr val="000000"/>
                  </a:solidFill>
                  <a:latin typeface="Open Sans"/>
                </a:rPr>
                <a:t>WESTMINSTERRESCUEMISSION</a:t>
              </a:r>
            </a:p>
          </p:txBody>
        </p:sp>
        <p:sp>
          <p:nvSpPr>
            <p:cNvPr id="14" name="Freeform 14"/>
            <p:cNvSpPr/>
            <p:nvPr/>
          </p:nvSpPr>
          <p:spPr>
            <a:xfrm>
              <a:off x="0" y="502970"/>
              <a:ext cx="374015" cy="374015"/>
            </a:xfrm>
            <a:custGeom>
              <a:avLst/>
              <a:gdLst/>
              <a:ahLst/>
              <a:cxnLst/>
              <a:rect l="l" t="t" r="r" b="b"/>
              <a:pathLst>
                <a:path w="374015" h="374015">
                  <a:moveTo>
                    <a:pt x="0" y="0"/>
                  </a:moveTo>
                  <a:lnTo>
                    <a:pt x="374015" y="0"/>
                  </a:lnTo>
                  <a:lnTo>
                    <a:pt x="374015" y="374014"/>
                  </a:lnTo>
                  <a:lnTo>
                    <a:pt x="0" y="374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443240" y="579837"/>
              <a:ext cx="881617" cy="181729"/>
            </a:xfrm>
            <a:prstGeom prst="rect">
              <a:avLst/>
            </a:prstGeom>
          </p:spPr>
          <p:txBody>
            <a:bodyPr lIns="0" tIns="0" rIns="0" bIns="0" rtlCol="0" anchor="t">
              <a:spAutoFit/>
            </a:bodyPr>
            <a:lstStyle/>
            <a:p>
              <a:pPr>
                <a:lnSpc>
                  <a:spcPts val="1144"/>
                </a:lnSpc>
              </a:pPr>
              <a:r>
                <a:rPr lang="en-US" sz="817">
                  <a:solidFill>
                    <a:srgbClr val="000000"/>
                  </a:solidFill>
                  <a:latin typeface="Open Sans"/>
                </a:rPr>
                <a:t>@WRMORG</a:t>
              </a:r>
            </a:p>
          </p:txBody>
        </p:sp>
        <p:sp>
          <p:nvSpPr>
            <p:cNvPr id="16" name="Freeform 16"/>
            <p:cNvSpPr/>
            <p:nvPr/>
          </p:nvSpPr>
          <p:spPr>
            <a:xfrm>
              <a:off x="0" y="1000424"/>
              <a:ext cx="389071" cy="311256"/>
            </a:xfrm>
            <a:custGeom>
              <a:avLst/>
              <a:gdLst/>
              <a:ahLst/>
              <a:cxnLst/>
              <a:rect l="l" t="t" r="r" b="b"/>
              <a:pathLst>
                <a:path w="389071" h="311256">
                  <a:moveTo>
                    <a:pt x="0" y="0"/>
                  </a:moveTo>
                  <a:lnTo>
                    <a:pt x="389071" y="0"/>
                  </a:lnTo>
                  <a:lnTo>
                    <a:pt x="389071" y="311256"/>
                  </a:lnTo>
                  <a:lnTo>
                    <a:pt x="0" y="3112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481574" y="1056084"/>
              <a:ext cx="2221228" cy="180887"/>
            </a:xfrm>
            <a:prstGeom prst="rect">
              <a:avLst/>
            </a:prstGeom>
          </p:spPr>
          <p:txBody>
            <a:bodyPr lIns="0" tIns="0" rIns="0" bIns="0" rtlCol="0" anchor="t">
              <a:spAutoFit/>
            </a:bodyPr>
            <a:lstStyle/>
            <a:p>
              <a:pPr>
                <a:lnSpc>
                  <a:spcPts val="1141"/>
                </a:lnSpc>
              </a:pPr>
              <a:r>
                <a:rPr lang="en-US" sz="815">
                  <a:solidFill>
                    <a:srgbClr val="000000"/>
                  </a:solidFill>
                  <a:latin typeface="Open Sans"/>
                </a:rPr>
                <a:t>WESTMINSTER RESCUE MISSION</a:t>
              </a:r>
            </a:p>
          </p:txBody>
        </p:sp>
      </p:grpSp>
      <p:sp>
        <p:nvSpPr>
          <p:cNvPr id="18" name="Freeform 18"/>
          <p:cNvSpPr/>
          <p:nvPr/>
        </p:nvSpPr>
        <p:spPr>
          <a:xfrm>
            <a:off x="7241667" y="2232748"/>
            <a:ext cx="1517827" cy="548913"/>
          </a:xfrm>
          <a:custGeom>
            <a:avLst/>
            <a:gdLst/>
            <a:ahLst/>
            <a:cxnLst/>
            <a:rect l="l" t="t" r="r" b="b"/>
            <a:pathLst>
              <a:path w="1517827" h="548913">
                <a:moveTo>
                  <a:pt x="0" y="0"/>
                </a:moveTo>
                <a:lnTo>
                  <a:pt x="1517827" y="0"/>
                </a:lnTo>
                <a:lnTo>
                  <a:pt x="1517827" y="548912"/>
                </a:lnTo>
                <a:lnTo>
                  <a:pt x="0" y="548912"/>
                </a:lnTo>
                <a:lnTo>
                  <a:pt x="0" y="0"/>
                </a:lnTo>
                <a:close/>
              </a:path>
            </a:pathLst>
          </a:custGeom>
          <a:blipFill>
            <a:blip r:embed="rId10"/>
            <a:stretch>
              <a:fillRect/>
            </a:stretch>
          </a:blipFill>
        </p:spPr>
        <p:txBody>
          <a:bodyPr/>
          <a:lstStyle/>
          <a:p>
            <a:endParaRPr lang="en-US"/>
          </a:p>
        </p:txBody>
      </p:sp>
      <p:sp>
        <p:nvSpPr>
          <p:cNvPr id="19" name="TextBox 19"/>
          <p:cNvSpPr txBox="1"/>
          <p:nvPr/>
        </p:nvSpPr>
        <p:spPr>
          <a:xfrm>
            <a:off x="574220" y="3848100"/>
            <a:ext cx="4706061" cy="320100"/>
          </a:xfrm>
          <a:prstGeom prst="rect">
            <a:avLst/>
          </a:prstGeom>
        </p:spPr>
        <p:txBody>
          <a:bodyPr lIns="0" tIns="0" rIns="0" bIns="0" rtlCol="0" anchor="t">
            <a:spAutoFit/>
          </a:bodyPr>
          <a:lstStyle/>
          <a:p>
            <a:pPr>
              <a:lnSpc>
                <a:spcPts val="2656"/>
              </a:lnSpc>
            </a:pPr>
            <a:r>
              <a:rPr lang="en-US" sz="1897">
                <a:solidFill>
                  <a:srgbClr val="000000"/>
                </a:solidFill>
                <a:latin typeface="Montserrat"/>
              </a:rPr>
              <a:t>WESTMINSTER RESCUE MISSION'S</a:t>
            </a:r>
          </a:p>
        </p:txBody>
      </p:sp>
      <p:sp>
        <p:nvSpPr>
          <p:cNvPr id="20" name="TextBox 20"/>
          <p:cNvSpPr txBox="1"/>
          <p:nvPr/>
        </p:nvSpPr>
        <p:spPr>
          <a:xfrm>
            <a:off x="574220" y="4976163"/>
            <a:ext cx="3219271" cy="536164"/>
          </a:xfrm>
          <a:prstGeom prst="rect">
            <a:avLst/>
          </a:prstGeom>
        </p:spPr>
        <p:txBody>
          <a:bodyPr lIns="0" tIns="0" rIns="0" bIns="0" rtlCol="0" anchor="t">
            <a:spAutoFit/>
          </a:bodyPr>
          <a:lstStyle/>
          <a:p>
            <a:pPr>
              <a:lnSpc>
                <a:spcPts val="4480"/>
              </a:lnSpc>
            </a:pPr>
            <a:r>
              <a:rPr lang="en-US" sz="3200">
                <a:solidFill>
                  <a:srgbClr val="1F6BB7"/>
                </a:solidFill>
                <a:latin typeface="Montserrat"/>
              </a:rPr>
              <a:t>TOOLKIT</a:t>
            </a:r>
          </a:p>
        </p:txBody>
      </p:sp>
      <p:sp>
        <p:nvSpPr>
          <p:cNvPr id="21" name="TextBox 21"/>
          <p:cNvSpPr txBox="1"/>
          <p:nvPr/>
        </p:nvSpPr>
        <p:spPr>
          <a:xfrm>
            <a:off x="574144" y="4232535"/>
            <a:ext cx="4706138" cy="661296"/>
          </a:xfrm>
          <a:prstGeom prst="rect">
            <a:avLst/>
          </a:prstGeom>
        </p:spPr>
        <p:txBody>
          <a:bodyPr lIns="0" tIns="0" rIns="0" bIns="0" rtlCol="0" anchor="t">
            <a:spAutoFit/>
          </a:bodyPr>
          <a:lstStyle/>
          <a:p>
            <a:pPr>
              <a:lnSpc>
                <a:spcPts val="5165"/>
              </a:lnSpc>
            </a:pPr>
            <a:r>
              <a:rPr lang="en-US" sz="4828">
                <a:solidFill>
                  <a:srgbClr val="000000"/>
                </a:solidFill>
                <a:latin typeface="Oswald"/>
              </a:rPr>
              <a:t>FOOD &amp; FUND DRIVE</a:t>
            </a:r>
          </a:p>
        </p:txBody>
      </p:sp>
      <p:sp>
        <p:nvSpPr>
          <p:cNvPr id="22" name="TextBox 22"/>
          <p:cNvSpPr txBox="1"/>
          <p:nvPr/>
        </p:nvSpPr>
        <p:spPr>
          <a:xfrm>
            <a:off x="460530" y="5913259"/>
            <a:ext cx="4819751" cy="1223122"/>
          </a:xfrm>
          <a:prstGeom prst="rect">
            <a:avLst/>
          </a:prstGeom>
        </p:spPr>
        <p:txBody>
          <a:bodyPr lIns="0" tIns="0" rIns="0" bIns="0" rtlCol="0" anchor="t">
            <a:spAutoFit/>
          </a:bodyPr>
          <a:lstStyle/>
          <a:p>
            <a:pPr algn="just">
              <a:lnSpc>
                <a:spcPts val="2099"/>
              </a:lnSpc>
            </a:pPr>
            <a:r>
              <a:rPr lang="en-US" sz="1499">
                <a:solidFill>
                  <a:srgbClr val="000000"/>
                </a:solidFill>
                <a:latin typeface="Montserrat"/>
              </a:rPr>
              <a:t>A guide to conducting a food or fund drive at your business, school, church or organization to benefit the Westminster Rescue Mission's Food Program and the hundreds served in our Carroll County community every day.</a:t>
            </a:r>
          </a:p>
        </p:txBody>
      </p:sp>
      <p:sp>
        <p:nvSpPr>
          <p:cNvPr id="23" name="TextBox 23"/>
          <p:cNvSpPr txBox="1"/>
          <p:nvPr/>
        </p:nvSpPr>
        <p:spPr>
          <a:xfrm rot="5400000">
            <a:off x="5850260" y="3744298"/>
            <a:ext cx="7772400" cy="237005"/>
          </a:xfrm>
          <a:prstGeom prst="rect">
            <a:avLst/>
          </a:prstGeom>
        </p:spPr>
        <p:txBody>
          <a:bodyPr lIns="0" tIns="0" rIns="0" bIns="0" rtlCol="0" anchor="t">
            <a:spAutoFit/>
          </a:bodyPr>
          <a:lstStyle/>
          <a:p>
            <a:pPr algn="ctr">
              <a:lnSpc>
                <a:spcPts val="2099"/>
              </a:lnSpc>
            </a:pPr>
            <a:r>
              <a:rPr lang="en-US" sz="1499" spc="451">
                <a:solidFill>
                  <a:srgbClr val="021E39"/>
                </a:solidFill>
                <a:latin typeface="Montserrat Bold"/>
              </a:rPr>
              <a:t>WWW.</a:t>
            </a:r>
            <a:r>
              <a:rPr lang="en-US" sz="1499" spc="451">
                <a:solidFill>
                  <a:srgbClr val="1F6BB7"/>
                </a:solidFill>
                <a:latin typeface="Montserrat Bold"/>
              </a:rPr>
              <a:t>W</a:t>
            </a:r>
            <a:r>
              <a:rPr lang="en-US" sz="1499" spc="451">
                <a:solidFill>
                  <a:srgbClr val="021E39"/>
                </a:solidFill>
                <a:latin typeface="Montserrat Bold"/>
              </a:rPr>
              <a:t>ESTMINSTER</a:t>
            </a:r>
            <a:r>
              <a:rPr lang="en-US" sz="1499" spc="451">
                <a:solidFill>
                  <a:srgbClr val="1F6BB7"/>
                </a:solidFill>
                <a:latin typeface="Montserrat Bold"/>
              </a:rPr>
              <a:t>R</a:t>
            </a:r>
            <a:r>
              <a:rPr lang="en-US" sz="1499" spc="451">
                <a:solidFill>
                  <a:srgbClr val="021E39"/>
                </a:solidFill>
                <a:latin typeface="Montserrat Bold"/>
              </a:rPr>
              <a:t>ESCUE</a:t>
            </a:r>
            <a:r>
              <a:rPr lang="en-US" sz="1499" spc="451">
                <a:solidFill>
                  <a:srgbClr val="1F6BB7"/>
                </a:solidFill>
                <a:latin typeface="Montserrat Bold"/>
              </a:rPr>
              <a:t>M</a:t>
            </a:r>
            <a:r>
              <a:rPr lang="en-US" sz="1499" spc="451">
                <a:solidFill>
                  <a:srgbClr val="021E39"/>
                </a:solidFill>
                <a:latin typeface="Montserrat Bold"/>
              </a:rPr>
              <a:t>ISSION.ORG</a:t>
            </a:r>
          </a:p>
        </p:txBody>
      </p:sp>
      <p:sp>
        <p:nvSpPr>
          <p:cNvPr id="24" name="TextBox 24"/>
          <p:cNvSpPr txBox="1"/>
          <p:nvPr/>
        </p:nvSpPr>
        <p:spPr>
          <a:xfrm>
            <a:off x="7026213" y="1888652"/>
            <a:ext cx="2038136" cy="127903"/>
          </a:xfrm>
          <a:prstGeom prst="rect">
            <a:avLst/>
          </a:prstGeom>
        </p:spPr>
        <p:txBody>
          <a:bodyPr lIns="0" tIns="0" rIns="0" bIns="0" rtlCol="0" anchor="t">
            <a:spAutoFit/>
          </a:bodyPr>
          <a:lstStyle/>
          <a:p>
            <a:pPr algn="ctr">
              <a:lnSpc>
                <a:spcPts val="1116"/>
              </a:lnSpc>
            </a:pPr>
            <a:r>
              <a:rPr lang="en-US" sz="797">
                <a:solidFill>
                  <a:srgbClr val="000000"/>
                </a:solidFill>
                <a:latin typeface="Montserrat"/>
              </a:rPr>
              <a:t>A DISTRIBUTION PARTNER OF: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964" y="1667627"/>
            <a:ext cx="6324926" cy="5629604"/>
          </a:xfrm>
          <a:prstGeom prst="rect">
            <a:avLst/>
          </a:prstGeom>
        </p:spPr>
        <p:txBody>
          <a:bodyPr lIns="0" tIns="0" rIns="0" bIns="0" rtlCol="0" anchor="t">
            <a:spAutoFit/>
          </a:bodyPr>
          <a:lstStyle/>
          <a:p>
            <a:pPr>
              <a:lnSpc>
                <a:spcPts val="2197"/>
              </a:lnSpc>
            </a:pPr>
            <a:r>
              <a:rPr lang="en-US" sz="1399">
                <a:solidFill>
                  <a:srgbClr val="000000"/>
                </a:solidFill>
                <a:latin typeface="Montserrat"/>
              </a:rPr>
              <a:t>Dear </a:t>
            </a:r>
            <a:r>
              <a:rPr lang="en-US" sz="1399">
                <a:solidFill>
                  <a:srgbClr val="E60012"/>
                </a:solidFill>
                <a:latin typeface="Montserrat"/>
              </a:rPr>
              <a:t>[Name, Colleagues, Neighbors],</a:t>
            </a:r>
          </a:p>
          <a:p>
            <a:pPr>
              <a:lnSpc>
                <a:spcPts val="2197"/>
              </a:lnSpc>
            </a:pPr>
            <a:endParaRPr lang="en-US" sz="1399">
              <a:solidFill>
                <a:srgbClr val="E60012"/>
              </a:solidFill>
              <a:latin typeface="Montserrat"/>
            </a:endParaRPr>
          </a:p>
          <a:p>
            <a:pPr>
              <a:lnSpc>
                <a:spcPts val="2197"/>
              </a:lnSpc>
            </a:pPr>
            <a:r>
              <a:rPr lang="en-US" sz="1399">
                <a:solidFill>
                  <a:srgbClr val="000000"/>
                </a:solidFill>
                <a:latin typeface="Montserrat"/>
              </a:rPr>
              <a:t>A big thank you on behalf of </a:t>
            </a:r>
            <a:r>
              <a:rPr lang="en-US" sz="1399">
                <a:solidFill>
                  <a:srgbClr val="E60012"/>
                </a:solidFill>
                <a:latin typeface="Montserrat"/>
              </a:rPr>
              <a:t>[Organization Name]</a:t>
            </a:r>
            <a:r>
              <a:rPr lang="en-US" sz="1399">
                <a:solidFill>
                  <a:srgbClr val="000000"/>
                </a:solidFill>
                <a:latin typeface="Montserrat"/>
              </a:rPr>
              <a:t> and the Westminster Rescue Mission for donating more than </a:t>
            </a:r>
            <a:r>
              <a:rPr lang="en-US" sz="1399">
                <a:solidFill>
                  <a:srgbClr val="E60012"/>
                </a:solidFill>
                <a:latin typeface="Montserrat"/>
              </a:rPr>
              <a:t>XXXX (packages/ cans/ pounds) </a:t>
            </a:r>
            <a:r>
              <a:rPr lang="en-US" sz="1399">
                <a:solidFill>
                  <a:srgbClr val="000000"/>
                </a:solidFill>
                <a:latin typeface="Montserrat"/>
              </a:rPr>
              <a:t>of items for our food (or fund) drive.</a:t>
            </a:r>
          </a:p>
          <a:p>
            <a:pPr>
              <a:lnSpc>
                <a:spcPts val="2197"/>
              </a:lnSpc>
            </a:pPr>
            <a:endParaRPr lang="en-US" sz="1399">
              <a:solidFill>
                <a:srgbClr val="000000"/>
              </a:solidFill>
              <a:latin typeface="Montserrat"/>
            </a:endParaRPr>
          </a:p>
          <a:p>
            <a:pPr>
              <a:lnSpc>
                <a:spcPts val="2197"/>
              </a:lnSpc>
            </a:pPr>
            <a:r>
              <a:rPr lang="en-US" sz="1399">
                <a:solidFill>
                  <a:srgbClr val="000000"/>
                </a:solidFill>
                <a:latin typeface="Montserrat"/>
              </a:rPr>
              <a:t>It was a huge success that we were able to help the many individuals and families right here in Carroll County who are battling with food  insecurity like never before.</a:t>
            </a:r>
          </a:p>
          <a:p>
            <a:pPr>
              <a:lnSpc>
                <a:spcPts val="2197"/>
              </a:lnSpc>
            </a:pPr>
            <a:endParaRPr lang="en-US" sz="1399">
              <a:solidFill>
                <a:srgbClr val="000000"/>
              </a:solidFill>
              <a:latin typeface="Montserrat"/>
            </a:endParaRPr>
          </a:p>
          <a:p>
            <a:pPr>
              <a:lnSpc>
                <a:spcPts val="2197"/>
              </a:lnSpc>
            </a:pPr>
            <a:r>
              <a:rPr lang="en-US" sz="1399">
                <a:solidFill>
                  <a:srgbClr val="000000"/>
                </a:solidFill>
                <a:latin typeface="Montserrat"/>
              </a:rPr>
              <a:t>Learn more about the Westminster Rescue Mission's Food Program, how they re-distrubute more than 700,000 lbs. of food each year, serve thousands of families, work with dozens of retail stores, farms, and restaurants, and collaborate with many community partners.</a:t>
            </a:r>
          </a:p>
          <a:p>
            <a:pPr>
              <a:lnSpc>
                <a:spcPts val="2197"/>
              </a:lnSpc>
            </a:pPr>
            <a:endParaRPr lang="en-US" sz="1399">
              <a:solidFill>
                <a:srgbClr val="000000"/>
              </a:solidFill>
              <a:latin typeface="Montserrat"/>
            </a:endParaRPr>
          </a:p>
          <a:p>
            <a:pPr>
              <a:lnSpc>
                <a:spcPts val="2197"/>
              </a:lnSpc>
            </a:pPr>
            <a:r>
              <a:rPr lang="en-US" sz="1399">
                <a:solidFill>
                  <a:srgbClr val="000000"/>
                </a:solidFill>
                <a:latin typeface="Montserrat"/>
              </a:rPr>
              <a:t>We encourage you to partner with them as a volunteer or donor to continue to make a difference. Visit them at WestminsterRescueMission.org</a:t>
            </a:r>
          </a:p>
          <a:p>
            <a:pPr>
              <a:lnSpc>
                <a:spcPts val="2197"/>
              </a:lnSpc>
            </a:pPr>
            <a:endParaRPr lang="en-US" sz="1399">
              <a:solidFill>
                <a:srgbClr val="000000"/>
              </a:solidFill>
              <a:latin typeface="Montserrat"/>
            </a:endParaRPr>
          </a:p>
          <a:p>
            <a:pPr>
              <a:lnSpc>
                <a:spcPts val="2197"/>
              </a:lnSpc>
            </a:pPr>
            <a:r>
              <a:rPr lang="en-US" sz="1399">
                <a:solidFill>
                  <a:srgbClr val="000000"/>
                </a:solidFill>
                <a:latin typeface="Montserrat"/>
              </a:rPr>
              <a:t>Sincerely,</a:t>
            </a:r>
          </a:p>
          <a:p>
            <a:pPr>
              <a:lnSpc>
                <a:spcPts val="2197"/>
              </a:lnSpc>
            </a:pPr>
            <a:r>
              <a:rPr lang="en-US" sz="1399">
                <a:solidFill>
                  <a:srgbClr val="E60012"/>
                </a:solidFill>
                <a:latin typeface="Montserrat"/>
              </a:rPr>
              <a:t>[Your Name]</a:t>
            </a:r>
          </a:p>
        </p:txBody>
      </p:sp>
      <p:sp>
        <p:nvSpPr>
          <p:cNvPr id="3" name="AutoShape 3"/>
          <p:cNvSpPr/>
          <p:nvPr/>
        </p:nvSpPr>
        <p:spPr>
          <a:xfrm>
            <a:off x="411964" y="965728"/>
            <a:ext cx="1096784" cy="85532"/>
          </a:xfrm>
          <a:prstGeom prst="rect">
            <a:avLst/>
          </a:prstGeom>
          <a:solidFill>
            <a:srgbClr val="F4AE00"/>
          </a:solidFill>
        </p:spPr>
        <p:txBody>
          <a:bodyPr/>
          <a:lstStyle/>
          <a:p>
            <a:endParaRPr lang="en-US"/>
          </a:p>
        </p:txBody>
      </p:sp>
      <p:sp>
        <p:nvSpPr>
          <p:cNvPr id="4" name="TextBox 4"/>
          <p:cNvSpPr txBox="1"/>
          <p:nvPr/>
        </p:nvSpPr>
        <p:spPr>
          <a:xfrm>
            <a:off x="411964" y="408727"/>
            <a:ext cx="8023986" cy="378460"/>
          </a:xfrm>
          <a:prstGeom prst="rect">
            <a:avLst/>
          </a:prstGeom>
        </p:spPr>
        <p:txBody>
          <a:bodyPr lIns="0" tIns="0" rIns="0" bIns="0" rtlCol="0" anchor="t">
            <a:spAutoFit/>
          </a:bodyPr>
          <a:lstStyle/>
          <a:p>
            <a:pPr>
              <a:lnSpc>
                <a:spcPts val="3079"/>
              </a:lnSpc>
            </a:pPr>
            <a:r>
              <a:rPr lang="en-US" sz="2799" spc="139">
                <a:solidFill>
                  <a:srgbClr val="F4AE00"/>
                </a:solidFill>
                <a:latin typeface="Oswald"/>
              </a:rPr>
              <a:t>THANK YOU EMAIL OR LETTER</a:t>
            </a:r>
          </a:p>
        </p:txBody>
      </p:sp>
      <p:grpSp>
        <p:nvGrpSpPr>
          <p:cNvPr id="5" name="Group 5"/>
          <p:cNvGrpSpPr/>
          <p:nvPr/>
        </p:nvGrpSpPr>
        <p:grpSpPr>
          <a:xfrm rot="330038">
            <a:off x="6591045" y="209062"/>
            <a:ext cx="3212069" cy="3158933"/>
            <a:chOff x="0" y="0"/>
            <a:chExt cx="4282758" cy="4211911"/>
          </a:xfrm>
        </p:grpSpPr>
        <p:sp>
          <p:nvSpPr>
            <p:cNvPr id="6" name="Freeform 6"/>
            <p:cNvSpPr/>
            <p:nvPr/>
          </p:nvSpPr>
          <p:spPr>
            <a:xfrm>
              <a:off x="0" y="0"/>
              <a:ext cx="4282758" cy="4211911"/>
            </a:xfrm>
            <a:custGeom>
              <a:avLst/>
              <a:gdLst/>
              <a:ahLst/>
              <a:cxnLst/>
              <a:rect l="l" t="t" r="r" b="b"/>
              <a:pathLst>
                <a:path w="4282758" h="4211911">
                  <a:moveTo>
                    <a:pt x="0" y="0"/>
                  </a:moveTo>
                  <a:lnTo>
                    <a:pt x="4282758" y="0"/>
                  </a:lnTo>
                  <a:lnTo>
                    <a:pt x="4282758" y="4211911"/>
                  </a:lnTo>
                  <a:lnTo>
                    <a:pt x="0" y="4211911"/>
                  </a:lnTo>
                  <a:lnTo>
                    <a:pt x="0" y="0"/>
                  </a:lnTo>
                  <a:close/>
                </a:path>
              </a:pathLst>
            </a:custGeom>
            <a:blipFill>
              <a:blip r:embed="rId2">
                <a:extLst>
                  <a:ext uri="{96DAC541-7B7A-43D3-8B79-37D633B846F1}">
                    <asvg:svgBlip xmlns:asvg="http://schemas.microsoft.com/office/drawing/2016/SVG/main" r:embed="rId3"/>
                  </a:ext>
                </a:extLst>
              </a:blip>
              <a:stretch>
                <a:fillRect t="-615" b="-924"/>
              </a:stretch>
            </a:blipFill>
          </p:spPr>
          <p:txBody>
            <a:bodyPr/>
            <a:lstStyle/>
            <a:p>
              <a:endParaRPr lang="en-US" dirty="0"/>
            </a:p>
          </p:txBody>
        </p:sp>
        <p:sp>
          <p:nvSpPr>
            <p:cNvPr id="7" name="TextBox 7"/>
            <p:cNvSpPr txBox="1"/>
            <p:nvPr/>
          </p:nvSpPr>
          <p:spPr>
            <a:xfrm rot="149224">
              <a:off x="581885" y="750166"/>
              <a:ext cx="3117326" cy="672407"/>
            </a:xfrm>
            <a:prstGeom prst="rect">
              <a:avLst/>
            </a:prstGeom>
          </p:spPr>
          <p:txBody>
            <a:bodyPr lIns="0" tIns="0" rIns="0" bIns="0" rtlCol="0" anchor="t">
              <a:spAutoFit/>
            </a:bodyPr>
            <a:lstStyle/>
            <a:p>
              <a:pPr algn="ctr">
                <a:lnSpc>
                  <a:spcPts val="2078"/>
                </a:lnSpc>
              </a:pPr>
              <a:r>
                <a:rPr lang="en-US" sz="1100" spc="66" dirty="0">
                  <a:solidFill>
                    <a:srgbClr val="FFFFFF"/>
                  </a:solidFill>
                  <a:latin typeface="Oswald"/>
                </a:rPr>
                <a:t>EMAIL OR LETTER</a:t>
              </a:r>
            </a:p>
            <a:p>
              <a:pPr algn="ctr">
                <a:lnSpc>
                  <a:spcPts val="2078"/>
                </a:lnSpc>
              </a:pPr>
              <a:r>
                <a:rPr lang="en-US" sz="1100" spc="66" dirty="0">
                  <a:solidFill>
                    <a:srgbClr val="FFFFFF"/>
                  </a:solidFill>
                  <a:latin typeface="Oswald"/>
                </a:rPr>
                <a:t>MOCK-UP EXAMPLE.</a:t>
              </a:r>
            </a:p>
          </p:txBody>
        </p:sp>
        <p:sp>
          <p:nvSpPr>
            <p:cNvPr id="8" name="TextBox 8"/>
            <p:cNvSpPr txBox="1"/>
            <p:nvPr/>
          </p:nvSpPr>
          <p:spPr>
            <a:xfrm>
              <a:off x="1074402" y="1668275"/>
              <a:ext cx="2201728" cy="1579151"/>
            </a:xfrm>
            <a:prstGeom prst="rect">
              <a:avLst/>
            </a:prstGeom>
          </p:spPr>
          <p:txBody>
            <a:bodyPr lIns="0" tIns="0" rIns="0" bIns="0" rtlCol="0" anchor="t">
              <a:spAutoFit/>
            </a:bodyPr>
            <a:lstStyle/>
            <a:p>
              <a:pPr algn="ctr">
                <a:lnSpc>
                  <a:spcPts val="1906"/>
                </a:lnSpc>
              </a:pPr>
              <a:r>
                <a:rPr lang="en-US" sz="900" spc="56" dirty="0">
                  <a:solidFill>
                    <a:srgbClr val="FFFFFF"/>
                  </a:solidFill>
                  <a:latin typeface="Oswald"/>
                </a:rPr>
                <a:t>USE THE TEXT ON THIS PAGE TO EMAIL OR SEND A LETTER TO FOOD/FUND DRIVE PARTICIPANTS (OR DOWNLOAD A COPY FROM OUR GOOGLE DRIVE LINK)</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1512" y="8754"/>
            <a:ext cx="8837110" cy="1622438"/>
          </a:xfrm>
          <a:prstGeom prst="rect">
            <a:avLst/>
          </a:prstGeom>
          <a:solidFill>
            <a:srgbClr val="F4AE00"/>
          </a:solidFill>
        </p:spPr>
        <p:txBody>
          <a:bodyPr/>
          <a:lstStyle/>
          <a:p>
            <a:endParaRPr lang="en-US"/>
          </a:p>
        </p:txBody>
      </p:sp>
      <p:sp>
        <p:nvSpPr>
          <p:cNvPr id="3" name="TextBox 3"/>
          <p:cNvSpPr txBox="1"/>
          <p:nvPr/>
        </p:nvSpPr>
        <p:spPr>
          <a:xfrm>
            <a:off x="888969" y="426525"/>
            <a:ext cx="8422197" cy="844046"/>
          </a:xfrm>
          <a:prstGeom prst="rect">
            <a:avLst/>
          </a:prstGeom>
        </p:spPr>
        <p:txBody>
          <a:bodyPr lIns="0" tIns="0" rIns="0" bIns="0" rtlCol="0" anchor="t">
            <a:spAutoFit/>
          </a:bodyPr>
          <a:lstStyle/>
          <a:p>
            <a:pPr algn="ctr">
              <a:lnSpc>
                <a:spcPts val="6697"/>
              </a:lnSpc>
            </a:pPr>
            <a:r>
              <a:rPr lang="en-US" sz="5979" spc="298">
                <a:solidFill>
                  <a:srgbClr val="000000"/>
                </a:solidFill>
                <a:latin typeface="Oswald"/>
              </a:rPr>
              <a:t>MAKE A DONATION</a:t>
            </a:r>
          </a:p>
        </p:txBody>
      </p:sp>
      <p:sp>
        <p:nvSpPr>
          <p:cNvPr id="4" name="TextBox 4"/>
          <p:cNvSpPr txBox="1"/>
          <p:nvPr/>
        </p:nvSpPr>
        <p:spPr>
          <a:xfrm>
            <a:off x="0" y="1806388"/>
            <a:ext cx="10058400" cy="465063"/>
          </a:xfrm>
          <a:prstGeom prst="rect">
            <a:avLst/>
          </a:prstGeom>
        </p:spPr>
        <p:txBody>
          <a:bodyPr lIns="0" tIns="0" rIns="0" bIns="0" rtlCol="0" anchor="t">
            <a:spAutoFit/>
          </a:bodyPr>
          <a:lstStyle/>
          <a:p>
            <a:pPr algn="ctr">
              <a:lnSpc>
                <a:spcPts val="3707"/>
              </a:lnSpc>
            </a:pPr>
            <a:r>
              <a:rPr lang="en-US" sz="2989" spc="298">
                <a:solidFill>
                  <a:srgbClr val="FFB71A"/>
                </a:solidFill>
                <a:latin typeface="Rosario Bold"/>
              </a:rPr>
              <a:t>FOOD/ FUND DRIVE</a:t>
            </a:r>
          </a:p>
        </p:txBody>
      </p:sp>
      <p:sp>
        <p:nvSpPr>
          <p:cNvPr id="5" name="TextBox 5"/>
          <p:cNvSpPr txBox="1"/>
          <p:nvPr/>
        </p:nvSpPr>
        <p:spPr>
          <a:xfrm>
            <a:off x="0" y="2670463"/>
            <a:ext cx="10058400" cy="744868"/>
          </a:xfrm>
          <a:prstGeom prst="rect">
            <a:avLst/>
          </a:prstGeom>
        </p:spPr>
        <p:txBody>
          <a:bodyPr lIns="0" tIns="0" rIns="0" bIns="0" rtlCol="0" anchor="t">
            <a:spAutoFit/>
          </a:bodyPr>
          <a:lstStyle/>
          <a:p>
            <a:pPr algn="ctr">
              <a:lnSpc>
                <a:spcPts val="3044"/>
              </a:lnSpc>
            </a:pPr>
            <a:r>
              <a:rPr lang="en-US" sz="2174" spc="108">
                <a:solidFill>
                  <a:srgbClr val="000000"/>
                </a:solidFill>
                <a:latin typeface="Rosario Bold"/>
              </a:rPr>
              <a:t>FOOD ITEMS</a:t>
            </a:r>
          </a:p>
          <a:p>
            <a:pPr algn="ctr">
              <a:lnSpc>
                <a:spcPts val="3044"/>
              </a:lnSpc>
            </a:pPr>
            <a:r>
              <a:rPr lang="en-US" sz="2174" spc="108">
                <a:solidFill>
                  <a:srgbClr val="000000"/>
                </a:solidFill>
                <a:latin typeface="Rosario Bold"/>
              </a:rPr>
              <a:t>YOU MAY DONATE:</a:t>
            </a:r>
          </a:p>
        </p:txBody>
      </p:sp>
      <p:sp>
        <p:nvSpPr>
          <p:cNvPr id="6" name="TextBox 6"/>
          <p:cNvSpPr txBox="1"/>
          <p:nvPr/>
        </p:nvSpPr>
        <p:spPr>
          <a:xfrm>
            <a:off x="1508164" y="6985635"/>
            <a:ext cx="7042072" cy="410478"/>
          </a:xfrm>
          <a:prstGeom prst="rect">
            <a:avLst/>
          </a:prstGeom>
        </p:spPr>
        <p:txBody>
          <a:bodyPr lIns="0" tIns="0" rIns="0" bIns="0" rtlCol="0" anchor="t">
            <a:spAutoFit/>
          </a:bodyPr>
          <a:lstStyle/>
          <a:p>
            <a:pPr algn="ctr">
              <a:lnSpc>
                <a:spcPts val="3335"/>
              </a:lnSpc>
            </a:pPr>
            <a:r>
              <a:rPr lang="en-US" sz="2689" spc="268">
                <a:solidFill>
                  <a:srgbClr val="FFB71A"/>
                </a:solidFill>
                <a:latin typeface="Rosario Bold"/>
              </a:rPr>
              <a:t>EVERY CONTRIBUTION MATTERS</a:t>
            </a:r>
          </a:p>
        </p:txBody>
      </p:sp>
      <p:grpSp>
        <p:nvGrpSpPr>
          <p:cNvPr id="7" name="Group 7"/>
          <p:cNvGrpSpPr/>
          <p:nvPr/>
        </p:nvGrpSpPr>
        <p:grpSpPr>
          <a:xfrm>
            <a:off x="8084733" y="1145113"/>
            <a:ext cx="1799425" cy="2320165"/>
            <a:chOff x="0" y="0"/>
            <a:chExt cx="2399233" cy="3093554"/>
          </a:xfrm>
        </p:grpSpPr>
        <p:grpSp>
          <p:nvGrpSpPr>
            <p:cNvPr id="8" name="Group 8"/>
            <p:cNvGrpSpPr/>
            <p:nvPr/>
          </p:nvGrpSpPr>
          <p:grpSpPr>
            <a:xfrm>
              <a:off x="0" y="0"/>
              <a:ext cx="2399233" cy="3093554"/>
              <a:chOff x="0" y="0"/>
              <a:chExt cx="3304540" cy="4260850"/>
            </a:xfrm>
          </p:grpSpPr>
          <p:sp>
            <p:nvSpPr>
              <p:cNvPr id="9" name="Freeform 9"/>
              <p:cNvSpPr/>
              <p:nvPr/>
            </p:nvSpPr>
            <p:spPr>
              <a:xfrm>
                <a:off x="127000" y="127000"/>
                <a:ext cx="3051810" cy="3943350"/>
              </a:xfrm>
              <a:custGeom>
                <a:avLst/>
                <a:gdLst/>
                <a:ahLst/>
                <a:cxnLst/>
                <a:rect l="l" t="t" r="r" b="b"/>
                <a:pathLst>
                  <a:path w="3051810" h="3943350">
                    <a:moveTo>
                      <a:pt x="3051810" y="0"/>
                    </a:moveTo>
                    <a:lnTo>
                      <a:pt x="3051810" y="3943350"/>
                    </a:lnTo>
                    <a:lnTo>
                      <a:pt x="1526540" y="3312160"/>
                    </a:lnTo>
                    <a:lnTo>
                      <a:pt x="0" y="3943350"/>
                    </a:lnTo>
                    <a:lnTo>
                      <a:pt x="0" y="0"/>
                    </a:lnTo>
                    <a:lnTo>
                      <a:pt x="3051810" y="0"/>
                    </a:lnTo>
                    <a:close/>
                  </a:path>
                </a:pathLst>
              </a:custGeom>
              <a:solidFill>
                <a:srgbClr val="F4AE00"/>
              </a:solidFill>
            </p:spPr>
            <p:txBody>
              <a:bodyPr/>
              <a:lstStyle/>
              <a:p>
                <a:endParaRPr lang="en-US"/>
              </a:p>
            </p:txBody>
          </p:sp>
          <p:sp>
            <p:nvSpPr>
              <p:cNvPr id="10" name="Freeform 10"/>
              <p:cNvSpPr/>
              <p:nvPr/>
            </p:nvSpPr>
            <p:spPr>
              <a:xfrm>
                <a:off x="0" y="0"/>
                <a:ext cx="3304540" cy="4260850"/>
              </a:xfrm>
              <a:custGeom>
                <a:avLst/>
                <a:gdLst/>
                <a:ahLst/>
                <a:cxnLst/>
                <a:rect l="l" t="t" r="r" b="b"/>
                <a:pathLst>
                  <a:path w="3304540" h="4260850">
                    <a:moveTo>
                      <a:pt x="0" y="0"/>
                    </a:moveTo>
                    <a:lnTo>
                      <a:pt x="0" y="4260850"/>
                    </a:lnTo>
                    <a:lnTo>
                      <a:pt x="1652270" y="3577590"/>
                    </a:lnTo>
                    <a:lnTo>
                      <a:pt x="3304540" y="4260850"/>
                    </a:lnTo>
                    <a:lnTo>
                      <a:pt x="3304540" y="0"/>
                    </a:lnTo>
                    <a:lnTo>
                      <a:pt x="0" y="0"/>
                    </a:lnTo>
                    <a:close/>
                    <a:moveTo>
                      <a:pt x="3178810" y="637471"/>
                    </a:moveTo>
                    <a:lnTo>
                      <a:pt x="3178810" y="4070350"/>
                    </a:lnTo>
                    <a:lnTo>
                      <a:pt x="1653540" y="3439160"/>
                    </a:lnTo>
                    <a:lnTo>
                      <a:pt x="127000" y="4070350"/>
                    </a:lnTo>
                    <a:lnTo>
                      <a:pt x="127000" y="127000"/>
                    </a:lnTo>
                    <a:lnTo>
                      <a:pt x="3178810" y="127000"/>
                    </a:lnTo>
                    <a:lnTo>
                      <a:pt x="3178810" y="637471"/>
                    </a:lnTo>
                    <a:close/>
                  </a:path>
                </a:pathLst>
              </a:custGeom>
              <a:solidFill>
                <a:srgbClr val="EEEFEF"/>
              </a:solidFill>
            </p:spPr>
            <p:txBody>
              <a:bodyPr/>
              <a:lstStyle/>
              <a:p>
                <a:endParaRPr lang="en-US"/>
              </a:p>
            </p:txBody>
          </p:sp>
        </p:grpSp>
        <p:sp>
          <p:nvSpPr>
            <p:cNvPr id="11" name="Freeform 11"/>
            <p:cNvSpPr/>
            <p:nvPr/>
          </p:nvSpPr>
          <p:spPr>
            <a:xfrm>
              <a:off x="195729" y="383268"/>
              <a:ext cx="2007776" cy="1163509"/>
            </a:xfrm>
            <a:custGeom>
              <a:avLst/>
              <a:gdLst/>
              <a:ahLst/>
              <a:cxnLst/>
              <a:rect l="l" t="t" r="r" b="b"/>
              <a:pathLst>
                <a:path w="2007776" h="1163509">
                  <a:moveTo>
                    <a:pt x="0" y="0"/>
                  </a:moveTo>
                  <a:lnTo>
                    <a:pt x="2007775" y="0"/>
                  </a:lnTo>
                  <a:lnTo>
                    <a:pt x="2007775" y="1163509"/>
                  </a:lnTo>
                  <a:lnTo>
                    <a:pt x="0" y="1163509"/>
                  </a:lnTo>
                  <a:lnTo>
                    <a:pt x="0" y="0"/>
                  </a:lnTo>
                  <a:close/>
                </a:path>
              </a:pathLst>
            </a:custGeom>
            <a:blipFill>
              <a:blip r:embed="rId2"/>
              <a:stretch>
                <a:fillRect/>
              </a:stretch>
            </a:blipFill>
          </p:spPr>
          <p:txBody>
            <a:bodyPr/>
            <a:lstStyle/>
            <a:p>
              <a:endParaRPr lang="en-US"/>
            </a:p>
          </p:txBody>
        </p:sp>
        <p:sp>
          <p:nvSpPr>
            <p:cNvPr id="12" name="Freeform 12"/>
            <p:cNvSpPr/>
            <p:nvPr/>
          </p:nvSpPr>
          <p:spPr>
            <a:xfrm>
              <a:off x="505343" y="1928958"/>
              <a:ext cx="1311310" cy="474227"/>
            </a:xfrm>
            <a:custGeom>
              <a:avLst/>
              <a:gdLst/>
              <a:ahLst/>
              <a:cxnLst/>
              <a:rect l="l" t="t" r="r" b="b"/>
              <a:pathLst>
                <a:path w="1311310" h="474227">
                  <a:moveTo>
                    <a:pt x="0" y="0"/>
                  </a:moveTo>
                  <a:lnTo>
                    <a:pt x="1311310" y="0"/>
                  </a:lnTo>
                  <a:lnTo>
                    <a:pt x="1311310" y="474227"/>
                  </a:lnTo>
                  <a:lnTo>
                    <a:pt x="0" y="474227"/>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319204" y="1629088"/>
              <a:ext cx="1760825" cy="113092"/>
            </a:xfrm>
            <a:prstGeom prst="rect">
              <a:avLst/>
            </a:prstGeom>
          </p:spPr>
          <p:txBody>
            <a:bodyPr lIns="0" tIns="0" rIns="0" bIns="0" rtlCol="0" anchor="t">
              <a:spAutoFit/>
            </a:bodyPr>
            <a:lstStyle/>
            <a:p>
              <a:pPr algn="ctr">
                <a:lnSpc>
                  <a:spcPts val="723"/>
                </a:lnSpc>
              </a:pPr>
              <a:r>
                <a:rPr lang="en-US" sz="516">
                  <a:solidFill>
                    <a:srgbClr val="000000"/>
                  </a:solidFill>
                  <a:latin typeface="Montserrat"/>
                </a:rPr>
                <a:t>A DISTRIBUTIONPARTNER OF:</a:t>
              </a:r>
            </a:p>
          </p:txBody>
        </p:sp>
      </p:grpSp>
      <p:sp>
        <p:nvSpPr>
          <p:cNvPr id="14" name="TextBox 14"/>
          <p:cNvSpPr txBox="1"/>
          <p:nvPr/>
        </p:nvSpPr>
        <p:spPr>
          <a:xfrm>
            <a:off x="653308" y="6346993"/>
            <a:ext cx="8751785" cy="507440"/>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Montserrat"/>
              </a:rPr>
              <a:t>Westminster Rescue Mission's Food program provides community outreach services and a food pantry for individuals and families in need of hunger relief. It is the largest re-distributor of food in Carroll County, and provides hunger relief through our distribution network and community outreach services in partnership with dozens of area agencies and charities.</a:t>
            </a:r>
          </a:p>
        </p:txBody>
      </p:sp>
      <p:grpSp>
        <p:nvGrpSpPr>
          <p:cNvPr id="15" name="Group 15"/>
          <p:cNvGrpSpPr/>
          <p:nvPr/>
        </p:nvGrpSpPr>
        <p:grpSpPr>
          <a:xfrm>
            <a:off x="1275672" y="3865897"/>
            <a:ext cx="7507055" cy="2109621"/>
            <a:chOff x="0" y="0"/>
            <a:chExt cx="10009407" cy="2812828"/>
          </a:xfrm>
        </p:grpSpPr>
        <p:sp>
          <p:nvSpPr>
            <p:cNvPr id="16" name="AutoShape 16"/>
            <p:cNvSpPr/>
            <p:nvPr/>
          </p:nvSpPr>
          <p:spPr>
            <a:xfrm>
              <a:off x="5456063" y="12700"/>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17" name="AutoShape 17"/>
            <p:cNvSpPr/>
            <p:nvPr/>
          </p:nvSpPr>
          <p:spPr>
            <a:xfrm>
              <a:off x="0" y="0"/>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18" name="AutoShape 18"/>
            <p:cNvSpPr/>
            <p:nvPr/>
          </p:nvSpPr>
          <p:spPr>
            <a:xfrm>
              <a:off x="5465023" y="711200"/>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19" name="AutoShape 19"/>
            <p:cNvSpPr/>
            <p:nvPr/>
          </p:nvSpPr>
          <p:spPr>
            <a:xfrm>
              <a:off x="8960" y="698500"/>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20" name="AutoShape 20"/>
            <p:cNvSpPr/>
            <p:nvPr/>
          </p:nvSpPr>
          <p:spPr>
            <a:xfrm>
              <a:off x="5465023" y="1377728"/>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21" name="AutoShape 21"/>
            <p:cNvSpPr/>
            <p:nvPr/>
          </p:nvSpPr>
          <p:spPr>
            <a:xfrm>
              <a:off x="8960" y="1365028"/>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22" name="AutoShape 22"/>
            <p:cNvSpPr/>
            <p:nvPr/>
          </p:nvSpPr>
          <p:spPr>
            <a:xfrm>
              <a:off x="5473983" y="2076228"/>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7920" y="2063528"/>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24" name="AutoShape 24"/>
            <p:cNvSpPr/>
            <p:nvPr/>
          </p:nvSpPr>
          <p:spPr>
            <a:xfrm>
              <a:off x="5456063" y="2800128"/>
              <a:ext cx="4535424" cy="0"/>
            </a:xfrm>
            <a:prstGeom prst="line">
              <a:avLst/>
            </a:prstGeom>
            <a:ln w="12700" cap="flat">
              <a:solidFill>
                <a:srgbClr val="000000"/>
              </a:solidFill>
              <a:prstDash val="solid"/>
              <a:headEnd type="none" w="sm" len="sm"/>
              <a:tailEnd type="none" w="sm" len="sm"/>
            </a:ln>
          </p:spPr>
          <p:txBody>
            <a:bodyPr/>
            <a:lstStyle/>
            <a:p>
              <a:endParaRPr lang="en-US"/>
            </a:p>
          </p:txBody>
        </p:sp>
        <p:sp>
          <p:nvSpPr>
            <p:cNvPr id="25" name="AutoShape 25"/>
            <p:cNvSpPr/>
            <p:nvPr/>
          </p:nvSpPr>
          <p:spPr>
            <a:xfrm>
              <a:off x="0" y="2787428"/>
              <a:ext cx="4535424" cy="0"/>
            </a:xfrm>
            <a:prstGeom prst="line">
              <a:avLst/>
            </a:prstGeom>
            <a:ln w="12700" cap="flat">
              <a:solidFill>
                <a:srgbClr val="000000"/>
              </a:solidFill>
              <a:prstDash val="solid"/>
              <a:headEnd type="none" w="sm" len="sm"/>
              <a:tailEnd type="none" w="sm" len="sm"/>
            </a:ln>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1512" y="8754"/>
            <a:ext cx="8837110" cy="1622438"/>
          </a:xfrm>
          <a:prstGeom prst="rect">
            <a:avLst/>
          </a:prstGeom>
          <a:solidFill>
            <a:srgbClr val="F4AE00"/>
          </a:solidFill>
        </p:spPr>
        <p:txBody>
          <a:bodyPr/>
          <a:lstStyle/>
          <a:p>
            <a:endParaRPr lang="en-US"/>
          </a:p>
        </p:txBody>
      </p:sp>
      <p:sp>
        <p:nvSpPr>
          <p:cNvPr id="3" name="Freeform 3"/>
          <p:cNvSpPr/>
          <p:nvPr/>
        </p:nvSpPr>
        <p:spPr>
          <a:xfrm>
            <a:off x="3469275" y="2359097"/>
            <a:ext cx="3119849" cy="2063000"/>
          </a:xfrm>
          <a:custGeom>
            <a:avLst/>
            <a:gdLst/>
            <a:ahLst/>
            <a:cxnLst/>
            <a:rect l="l" t="t" r="r" b="b"/>
            <a:pathLst>
              <a:path w="3119849" h="2063000">
                <a:moveTo>
                  <a:pt x="0" y="0"/>
                </a:moveTo>
                <a:lnTo>
                  <a:pt x="3119850" y="0"/>
                </a:lnTo>
                <a:lnTo>
                  <a:pt x="3119850" y="2063000"/>
                </a:lnTo>
                <a:lnTo>
                  <a:pt x="0" y="206300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888969" y="426525"/>
            <a:ext cx="8422197" cy="844046"/>
          </a:xfrm>
          <a:prstGeom prst="rect">
            <a:avLst/>
          </a:prstGeom>
        </p:spPr>
        <p:txBody>
          <a:bodyPr lIns="0" tIns="0" rIns="0" bIns="0" rtlCol="0" anchor="t">
            <a:spAutoFit/>
          </a:bodyPr>
          <a:lstStyle/>
          <a:p>
            <a:pPr algn="ctr">
              <a:lnSpc>
                <a:spcPts val="6697"/>
              </a:lnSpc>
            </a:pPr>
            <a:r>
              <a:rPr lang="en-US" sz="5979" spc="298">
                <a:solidFill>
                  <a:srgbClr val="000000"/>
                </a:solidFill>
                <a:latin typeface="Oswald"/>
              </a:rPr>
              <a:t>THANK YOU</a:t>
            </a:r>
          </a:p>
        </p:txBody>
      </p:sp>
      <p:sp>
        <p:nvSpPr>
          <p:cNvPr id="5" name="TextBox 5"/>
          <p:cNvSpPr txBox="1"/>
          <p:nvPr/>
        </p:nvSpPr>
        <p:spPr>
          <a:xfrm>
            <a:off x="0" y="5121426"/>
            <a:ext cx="10058400" cy="486074"/>
          </a:xfrm>
          <a:prstGeom prst="rect">
            <a:avLst/>
          </a:prstGeom>
        </p:spPr>
        <p:txBody>
          <a:bodyPr lIns="0" tIns="0" rIns="0" bIns="0" rtlCol="0" anchor="t">
            <a:spAutoFit/>
          </a:bodyPr>
          <a:lstStyle/>
          <a:p>
            <a:pPr algn="ctr">
              <a:lnSpc>
                <a:spcPts val="1960"/>
              </a:lnSpc>
            </a:pPr>
            <a:r>
              <a:rPr lang="en-US" sz="1400" spc="70">
                <a:solidFill>
                  <a:srgbClr val="000000"/>
                </a:solidFill>
                <a:latin typeface="Rosario Bold"/>
              </a:rPr>
              <a:t>FOR ADDITIONAL INFORMATION ON THE WESTMINSTER RESCUE MISSION, OUR IMPACT, FAQS,</a:t>
            </a:r>
          </a:p>
          <a:p>
            <a:pPr algn="ctr">
              <a:lnSpc>
                <a:spcPts val="1960"/>
              </a:lnSpc>
            </a:pPr>
            <a:r>
              <a:rPr lang="en-US" sz="1400" spc="70">
                <a:solidFill>
                  <a:srgbClr val="000000"/>
                </a:solidFill>
                <a:latin typeface="Rosario Bold"/>
              </a:rPr>
              <a:t>AND FOOD PROGRAM INFORMATION PLEASE VISIT OUR WEBSITE:</a:t>
            </a:r>
          </a:p>
        </p:txBody>
      </p:sp>
      <p:sp>
        <p:nvSpPr>
          <p:cNvPr id="6" name="TextBox 6"/>
          <p:cNvSpPr txBox="1"/>
          <p:nvPr/>
        </p:nvSpPr>
        <p:spPr>
          <a:xfrm>
            <a:off x="1143000" y="5901711"/>
            <a:ext cx="7772400" cy="237005"/>
          </a:xfrm>
          <a:prstGeom prst="rect">
            <a:avLst/>
          </a:prstGeom>
        </p:spPr>
        <p:txBody>
          <a:bodyPr lIns="0" tIns="0" rIns="0" bIns="0" rtlCol="0" anchor="t">
            <a:spAutoFit/>
          </a:bodyPr>
          <a:lstStyle/>
          <a:p>
            <a:pPr algn="ctr">
              <a:lnSpc>
                <a:spcPts val="2099"/>
              </a:lnSpc>
            </a:pPr>
            <a:r>
              <a:rPr lang="en-US" sz="1499" spc="451">
                <a:solidFill>
                  <a:srgbClr val="021E39"/>
                </a:solidFill>
                <a:latin typeface="Montserrat Bold"/>
              </a:rPr>
              <a:t>WWW.</a:t>
            </a:r>
            <a:r>
              <a:rPr lang="en-US" sz="1499" spc="451">
                <a:solidFill>
                  <a:srgbClr val="1F6BB7"/>
                </a:solidFill>
                <a:latin typeface="Montserrat Bold"/>
              </a:rPr>
              <a:t>W</a:t>
            </a:r>
            <a:r>
              <a:rPr lang="en-US" sz="1499" spc="451">
                <a:solidFill>
                  <a:srgbClr val="021E39"/>
                </a:solidFill>
                <a:latin typeface="Montserrat Bold"/>
              </a:rPr>
              <a:t>ESTMINSTER</a:t>
            </a:r>
            <a:r>
              <a:rPr lang="en-US" sz="1499" spc="451">
                <a:solidFill>
                  <a:srgbClr val="1F6BB7"/>
                </a:solidFill>
                <a:latin typeface="Montserrat Bold"/>
              </a:rPr>
              <a:t>R</a:t>
            </a:r>
            <a:r>
              <a:rPr lang="en-US" sz="1499" spc="451">
                <a:solidFill>
                  <a:srgbClr val="021E39"/>
                </a:solidFill>
                <a:latin typeface="Montserrat Bold"/>
              </a:rPr>
              <a:t>ESCUE</a:t>
            </a:r>
            <a:r>
              <a:rPr lang="en-US" sz="1499" spc="451">
                <a:solidFill>
                  <a:srgbClr val="1F6BB7"/>
                </a:solidFill>
                <a:latin typeface="Montserrat Bold"/>
              </a:rPr>
              <a:t>M</a:t>
            </a:r>
            <a:r>
              <a:rPr lang="en-US" sz="1499" spc="451">
                <a:solidFill>
                  <a:srgbClr val="021E39"/>
                </a:solidFill>
                <a:latin typeface="Montserrat Bold"/>
              </a:rPr>
              <a:t>ISSION.ORG</a:t>
            </a:r>
          </a:p>
        </p:txBody>
      </p:sp>
      <p:grpSp>
        <p:nvGrpSpPr>
          <p:cNvPr id="7" name="Group 7"/>
          <p:cNvGrpSpPr/>
          <p:nvPr/>
        </p:nvGrpSpPr>
        <p:grpSpPr>
          <a:xfrm>
            <a:off x="7177299" y="6411701"/>
            <a:ext cx="2103861" cy="983760"/>
            <a:chOff x="0" y="0"/>
            <a:chExt cx="2805148" cy="1311680"/>
          </a:xfrm>
        </p:grpSpPr>
        <p:sp>
          <p:nvSpPr>
            <p:cNvPr id="8" name="Freeform 8"/>
            <p:cNvSpPr/>
            <p:nvPr/>
          </p:nvSpPr>
          <p:spPr>
            <a:xfrm>
              <a:off x="0" y="0"/>
              <a:ext cx="374015" cy="374015"/>
            </a:xfrm>
            <a:custGeom>
              <a:avLst/>
              <a:gdLst/>
              <a:ahLst/>
              <a:cxnLst/>
              <a:rect l="l" t="t" r="r" b="b"/>
              <a:pathLst>
                <a:path w="374015" h="374015">
                  <a:moveTo>
                    <a:pt x="0" y="0"/>
                  </a:moveTo>
                  <a:lnTo>
                    <a:pt x="374015" y="0"/>
                  </a:lnTo>
                  <a:lnTo>
                    <a:pt x="374015" y="374015"/>
                  </a:lnTo>
                  <a:lnTo>
                    <a:pt x="0" y="374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421615" y="102270"/>
              <a:ext cx="2383533" cy="180886"/>
            </a:xfrm>
            <a:prstGeom prst="rect">
              <a:avLst/>
            </a:prstGeom>
          </p:spPr>
          <p:txBody>
            <a:bodyPr lIns="0" tIns="0" rIns="0" bIns="0" rtlCol="0" anchor="t">
              <a:spAutoFit/>
            </a:bodyPr>
            <a:lstStyle/>
            <a:p>
              <a:pPr>
                <a:lnSpc>
                  <a:spcPts val="1141"/>
                </a:lnSpc>
              </a:pPr>
              <a:r>
                <a:rPr lang="en-US" sz="815" spc="17">
                  <a:solidFill>
                    <a:srgbClr val="000000"/>
                  </a:solidFill>
                  <a:latin typeface="Open Sans Bold"/>
                </a:rPr>
                <a:t>@</a:t>
              </a:r>
              <a:r>
                <a:rPr lang="en-US" sz="815" spc="17">
                  <a:solidFill>
                    <a:srgbClr val="000000"/>
                  </a:solidFill>
                  <a:latin typeface="Open Sans"/>
                </a:rPr>
                <a:t>WESTMINSTERRESCUEMISSION</a:t>
              </a:r>
            </a:p>
          </p:txBody>
        </p:sp>
        <p:sp>
          <p:nvSpPr>
            <p:cNvPr id="10" name="Freeform 10"/>
            <p:cNvSpPr/>
            <p:nvPr/>
          </p:nvSpPr>
          <p:spPr>
            <a:xfrm>
              <a:off x="0" y="502970"/>
              <a:ext cx="374015" cy="374015"/>
            </a:xfrm>
            <a:custGeom>
              <a:avLst/>
              <a:gdLst/>
              <a:ahLst/>
              <a:cxnLst/>
              <a:rect l="l" t="t" r="r" b="b"/>
              <a:pathLst>
                <a:path w="374015" h="374015">
                  <a:moveTo>
                    <a:pt x="0" y="0"/>
                  </a:moveTo>
                  <a:lnTo>
                    <a:pt x="374015" y="0"/>
                  </a:lnTo>
                  <a:lnTo>
                    <a:pt x="374015" y="374014"/>
                  </a:lnTo>
                  <a:lnTo>
                    <a:pt x="0" y="374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443240" y="579837"/>
              <a:ext cx="881617" cy="181729"/>
            </a:xfrm>
            <a:prstGeom prst="rect">
              <a:avLst/>
            </a:prstGeom>
          </p:spPr>
          <p:txBody>
            <a:bodyPr lIns="0" tIns="0" rIns="0" bIns="0" rtlCol="0" anchor="t">
              <a:spAutoFit/>
            </a:bodyPr>
            <a:lstStyle/>
            <a:p>
              <a:pPr>
                <a:lnSpc>
                  <a:spcPts val="1144"/>
                </a:lnSpc>
              </a:pPr>
              <a:r>
                <a:rPr lang="en-US" sz="817">
                  <a:solidFill>
                    <a:srgbClr val="000000"/>
                  </a:solidFill>
                  <a:latin typeface="Open Sans"/>
                </a:rPr>
                <a:t>@WRMORG</a:t>
              </a:r>
            </a:p>
          </p:txBody>
        </p:sp>
        <p:sp>
          <p:nvSpPr>
            <p:cNvPr id="12" name="Freeform 12"/>
            <p:cNvSpPr/>
            <p:nvPr/>
          </p:nvSpPr>
          <p:spPr>
            <a:xfrm>
              <a:off x="0" y="1000424"/>
              <a:ext cx="389071" cy="311256"/>
            </a:xfrm>
            <a:custGeom>
              <a:avLst/>
              <a:gdLst/>
              <a:ahLst/>
              <a:cxnLst/>
              <a:rect l="l" t="t" r="r" b="b"/>
              <a:pathLst>
                <a:path w="389071" h="311256">
                  <a:moveTo>
                    <a:pt x="0" y="0"/>
                  </a:moveTo>
                  <a:lnTo>
                    <a:pt x="389071" y="0"/>
                  </a:lnTo>
                  <a:lnTo>
                    <a:pt x="389071" y="311256"/>
                  </a:lnTo>
                  <a:lnTo>
                    <a:pt x="0" y="3112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481574" y="1056084"/>
              <a:ext cx="2221228" cy="180887"/>
            </a:xfrm>
            <a:prstGeom prst="rect">
              <a:avLst/>
            </a:prstGeom>
          </p:spPr>
          <p:txBody>
            <a:bodyPr lIns="0" tIns="0" rIns="0" bIns="0" rtlCol="0" anchor="t">
              <a:spAutoFit/>
            </a:bodyPr>
            <a:lstStyle/>
            <a:p>
              <a:pPr>
                <a:lnSpc>
                  <a:spcPts val="1141"/>
                </a:lnSpc>
              </a:pPr>
              <a:r>
                <a:rPr lang="en-US" sz="815">
                  <a:solidFill>
                    <a:srgbClr val="000000"/>
                  </a:solidFill>
                  <a:latin typeface="Open Sans"/>
                </a:rPr>
                <a:t>WESTMINSTER RESCUE MISSION</a:t>
              </a:r>
            </a:p>
          </p:txBody>
        </p:sp>
      </p:grpSp>
      <p:sp>
        <p:nvSpPr>
          <p:cNvPr id="14" name="TextBox 14"/>
          <p:cNvSpPr txBox="1"/>
          <p:nvPr/>
        </p:nvSpPr>
        <p:spPr>
          <a:xfrm>
            <a:off x="3559567" y="6297514"/>
            <a:ext cx="3081001" cy="247236"/>
          </a:xfrm>
          <a:prstGeom prst="rect">
            <a:avLst/>
          </a:prstGeom>
        </p:spPr>
        <p:txBody>
          <a:bodyPr lIns="0" tIns="0" rIns="0" bIns="0" rtlCol="0" anchor="t">
            <a:spAutoFit/>
          </a:bodyPr>
          <a:lstStyle/>
          <a:p>
            <a:pPr algn="ctr">
              <a:lnSpc>
                <a:spcPts val="2099"/>
              </a:lnSpc>
              <a:spcBef>
                <a:spcPct val="0"/>
              </a:spcBef>
            </a:pPr>
            <a:r>
              <a:rPr lang="en-US" sz="1499" spc="451">
                <a:solidFill>
                  <a:srgbClr val="000000"/>
                </a:solidFill>
                <a:latin typeface="Montserrat Bold"/>
              </a:rPr>
              <a:t>(410) 848-2222 X 146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33359" y="0"/>
            <a:ext cx="4228741" cy="8032653"/>
          </a:xfrm>
          <a:prstGeom prst="rect">
            <a:avLst/>
          </a:prstGeom>
          <a:solidFill>
            <a:srgbClr val="3B3434"/>
          </a:solidFill>
        </p:spPr>
        <p:txBody>
          <a:bodyPr/>
          <a:lstStyle/>
          <a:p>
            <a:endParaRPr lang="en-US"/>
          </a:p>
        </p:txBody>
      </p:sp>
      <p:grpSp>
        <p:nvGrpSpPr>
          <p:cNvPr id="3" name="Group 3"/>
          <p:cNvGrpSpPr/>
          <p:nvPr/>
        </p:nvGrpSpPr>
        <p:grpSpPr>
          <a:xfrm>
            <a:off x="7041609" y="0"/>
            <a:ext cx="4220491" cy="7772400"/>
            <a:chOff x="0" y="0"/>
            <a:chExt cx="5627322" cy="10363200"/>
          </a:xfrm>
        </p:grpSpPr>
        <p:pic>
          <p:nvPicPr>
            <p:cNvPr id="4" name="Picture 4"/>
            <p:cNvPicPr>
              <a:picLocks noChangeAspect="1"/>
            </p:cNvPicPr>
            <p:nvPr/>
          </p:nvPicPr>
          <p:blipFill>
            <a:blip r:embed="rId2">
              <a:alphaModFix amt="50000"/>
            </a:blip>
            <a:srcRect l="17554" r="10056"/>
            <a:stretch>
              <a:fillRect/>
            </a:stretch>
          </p:blipFill>
          <p:spPr>
            <a:xfrm>
              <a:off x="0" y="0"/>
              <a:ext cx="5627322" cy="10363200"/>
            </a:xfrm>
            <a:prstGeom prst="rect">
              <a:avLst/>
            </a:prstGeom>
          </p:spPr>
        </p:pic>
      </p:grpSp>
      <p:sp>
        <p:nvSpPr>
          <p:cNvPr id="5" name="AutoShape 5"/>
          <p:cNvSpPr/>
          <p:nvPr/>
        </p:nvSpPr>
        <p:spPr>
          <a:xfrm>
            <a:off x="560761" y="2015054"/>
            <a:ext cx="1219322" cy="103037"/>
          </a:xfrm>
          <a:prstGeom prst="rect">
            <a:avLst/>
          </a:prstGeom>
          <a:solidFill>
            <a:srgbClr val="F4AE00"/>
          </a:solidFill>
        </p:spPr>
        <p:txBody>
          <a:bodyPr/>
          <a:lstStyle/>
          <a:p>
            <a:endParaRPr lang="en-US"/>
          </a:p>
        </p:txBody>
      </p:sp>
      <p:sp>
        <p:nvSpPr>
          <p:cNvPr id="6" name="TextBox 6"/>
          <p:cNvSpPr txBox="1"/>
          <p:nvPr/>
        </p:nvSpPr>
        <p:spPr>
          <a:xfrm>
            <a:off x="560761" y="556521"/>
            <a:ext cx="4557904" cy="1205074"/>
          </a:xfrm>
          <a:prstGeom prst="rect">
            <a:avLst/>
          </a:prstGeom>
        </p:spPr>
        <p:txBody>
          <a:bodyPr lIns="0" tIns="0" rIns="0" bIns="0" rtlCol="0" anchor="t">
            <a:spAutoFit/>
          </a:bodyPr>
          <a:lstStyle/>
          <a:p>
            <a:pPr>
              <a:lnSpc>
                <a:spcPts val="4794"/>
              </a:lnSpc>
            </a:pPr>
            <a:r>
              <a:rPr lang="en-US" sz="4358" spc="217">
                <a:solidFill>
                  <a:srgbClr val="F4AE00"/>
                </a:solidFill>
                <a:latin typeface="Oswald"/>
              </a:rPr>
              <a:t>CONTACT</a:t>
            </a:r>
          </a:p>
          <a:p>
            <a:pPr>
              <a:lnSpc>
                <a:spcPts val="4794"/>
              </a:lnSpc>
            </a:pPr>
            <a:r>
              <a:rPr lang="en-US" sz="4358" spc="217">
                <a:solidFill>
                  <a:srgbClr val="F4AE00"/>
                </a:solidFill>
                <a:latin typeface="Oswald"/>
              </a:rPr>
              <a:t>INFO</a:t>
            </a:r>
          </a:p>
        </p:txBody>
      </p:sp>
      <p:sp>
        <p:nvSpPr>
          <p:cNvPr id="7" name="TextBox 7"/>
          <p:cNvSpPr txBox="1"/>
          <p:nvPr/>
        </p:nvSpPr>
        <p:spPr>
          <a:xfrm>
            <a:off x="560761" y="2255125"/>
            <a:ext cx="5969645" cy="515471"/>
          </a:xfrm>
          <a:prstGeom prst="rect">
            <a:avLst/>
          </a:prstGeom>
        </p:spPr>
        <p:txBody>
          <a:bodyPr lIns="0" tIns="0" rIns="0" bIns="0" rtlCol="0" anchor="t">
            <a:spAutoFit/>
          </a:bodyPr>
          <a:lstStyle/>
          <a:p>
            <a:pPr>
              <a:lnSpc>
                <a:spcPts val="2100"/>
              </a:lnSpc>
            </a:pPr>
            <a:r>
              <a:rPr lang="en-US" sz="1500" spc="75">
                <a:solidFill>
                  <a:srgbClr val="000000"/>
                </a:solidFill>
                <a:latin typeface="Montserrat Bold"/>
              </a:rPr>
              <a:t>WESTMINSTER RESCUE MISSION'S</a:t>
            </a:r>
          </a:p>
          <a:p>
            <a:pPr>
              <a:lnSpc>
                <a:spcPts val="2100"/>
              </a:lnSpc>
            </a:pPr>
            <a:r>
              <a:rPr lang="en-US" sz="1500" spc="75">
                <a:solidFill>
                  <a:srgbClr val="000000"/>
                </a:solidFill>
                <a:latin typeface="Montserrat Bold"/>
              </a:rPr>
              <a:t>FOOD PROGRAM</a:t>
            </a:r>
          </a:p>
        </p:txBody>
      </p:sp>
      <p:sp>
        <p:nvSpPr>
          <p:cNvPr id="8" name="TextBox 8"/>
          <p:cNvSpPr txBox="1"/>
          <p:nvPr/>
        </p:nvSpPr>
        <p:spPr>
          <a:xfrm>
            <a:off x="560761" y="4047118"/>
            <a:ext cx="6237040" cy="402700"/>
          </a:xfrm>
          <a:prstGeom prst="rect">
            <a:avLst/>
          </a:prstGeom>
        </p:spPr>
        <p:txBody>
          <a:bodyPr lIns="0" tIns="0" rIns="0" bIns="0" rtlCol="0" anchor="t">
            <a:spAutoFit/>
          </a:bodyPr>
          <a:lstStyle/>
          <a:p>
            <a:pPr>
              <a:lnSpc>
                <a:spcPts val="1679"/>
              </a:lnSpc>
            </a:pPr>
            <a:r>
              <a:rPr lang="en-US" sz="1200">
                <a:solidFill>
                  <a:srgbClr val="1F6BB7"/>
                </a:solidFill>
                <a:latin typeface="Montserrat Bold"/>
              </a:rPr>
              <a:t>PHONE:</a:t>
            </a:r>
          </a:p>
          <a:p>
            <a:pPr>
              <a:lnSpc>
                <a:spcPts val="1679"/>
              </a:lnSpc>
            </a:pPr>
            <a:r>
              <a:rPr lang="en-US" sz="1200">
                <a:solidFill>
                  <a:srgbClr val="000000"/>
                </a:solidFill>
                <a:latin typeface="Montserrat"/>
              </a:rPr>
              <a:t>(410) 848-2222 X 146</a:t>
            </a:r>
          </a:p>
        </p:txBody>
      </p:sp>
      <p:sp>
        <p:nvSpPr>
          <p:cNvPr id="9" name="TextBox 9"/>
          <p:cNvSpPr txBox="1"/>
          <p:nvPr/>
        </p:nvSpPr>
        <p:spPr>
          <a:xfrm>
            <a:off x="560761" y="3013600"/>
            <a:ext cx="3713621" cy="795393"/>
          </a:xfrm>
          <a:prstGeom prst="rect">
            <a:avLst/>
          </a:prstGeom>
        </p:spPr>
        <p:txBody>
          <a:bodyPr lIns="0" tIns="0" rIns="0" bIns="0" rtlCol="0" anchor="t">
            <a:spAutoFit/>
          </a:bodyPr>
          <a:lstStyle/>
          <a:p>
            <a:pPr>
              <a:lnSpc>
                <a:spcPts val="1679"/>
              </a:lnSpc>
            </a:pPr>
            <a:r>
              <a:rPr lang="en-US" sz="1200">
                <a:solidFill>
                  <a:srgbClr val="1F6BB7"/>
                </a:solidFill>
                <a:latin typeface="Montserrat Bold"/>
              </a:rPr>
              <a:t>ADDRESS:</a:t>
            </a:r>
          </a:p>
          <a:p>
            <a:pPr>
              <a:lnSpc>
                <a:spcPts val="1679"/>
              </a:lnSpc>
            </a:pPr>
            <a:r>
              <a:rPr lang="en-US" sz="1200">
                <a:solidFill>
                  <a:srgbClr val="000000"/>
                </a:solidFill>
                <a:latin typeface="Montserrat"/>
              </a:rPr>
              <a:t>WESTMINSTER RESCUE MISSION</a:t>
            </a:r>
          </a:p>
          <a:p>
            <a:pPr>
              <a:lnSpc>
                <a:spcPts val="1679"/>
              </a:lnSpc>
              <a:spcBef>
                <a:spcPct val="0"/>
              </a:spcBef>
            </a:pPr>
            <a:r>
              <a:rPr lang="en-US" sz="1200">
                <a:solidFill>
                  <a:srgbClr val="000000"/>
                </a:solidFill>
                <a:latin typeface="Montserrat"/>
              </a:rPr>
              <a:t>658 LUCABAUGH MILL RD</a:t>
            </a:r>
          </a:p>
          <a:p>
            <a:pPr>
              <a:lnSpc>
                <a:spcPts val="1679"/>
              </a:lnSpc>
              <a:spcBef>
                <a:spcPct val="0"/>
              </a:spcBef>
            </a:pPr>
            <a:r>
              <a:rPr lang="en-US" sz="1200">
                <a:solidFill>
                  <a:srgbClr val="000000"/>
                </a:solidFill>
                <a:latin typeface="Montserrat"/>
              </a:rPr>
              <a:t>WESTMINSTER, MD 21157</a:t>
            </a:r>
          </a:p>
        </p:txBody>
      </p:sp>
      <p:sp>
        <p:nvSpPr>
          <p:cNvPr id="10" name="TextBox 10"/>
          <p:cNvSpPr txBox="1"/>
          <p:nvPr/>
        </p:nvSpPr>
        <p:spPr>
          <a:xfrm>
            <a:off x="560761" y="5414301"/>
            <a:ext cx="6237040" cy="391982"/>
          </a:xfrm>
          <a:prstGeom prst="rect">
            <a:avLst/>
          </a:prstGeom>
        </p:spPr>
        <p:txBody>
          <a:bodyPr lIns="0" tIns="0" rIns="0" bIns="0" rtlCol="0" anchor="t">
            <a:spAutoFit/>
          </a:bodyPr>
          <a:lstStyle/>
          <a:p>
            <a:pPr>
              <a:lnSpc>
                <a:spcPts val="1679"/>
              </a:lnSpc>
            </a:pPr>
            <a:r>
              <a:rPr lang="en-US" sz="1200">
                <a:solidFill>
                  <a:srgbClr val="1F6BB7"/>
                </a:solidFill>
                <a:latin typeface="Montserrat Bold"/>
              </a:rPr>
              <a:t>EMAIL:</a:t>
            </a:r>
          </a:p>
          <a:p>
            <a:pPr>
              <a:lnSpc>
                <a:spcPts val="1679"/>
              </a:lnSpc>
            </a:pPr>
            <a:r>
              <a:rPr lang="en-US" sz="1200">
                <a:solidFill>
                  <a:srgbClr val="000000"/>
                </a:solidFill>
                <a:latin typeface="Montserrat"/>
                <a:hlinkClick r:id="rId3" tooltip="mailto:WRMFoodProgram@westminsterrescuemission.org"/>
              </a:rPr>
              <a:t>WRMFOODPROGRAM@WESTMINSTERRESCUEMISSION.ORG</a:t>
            </a:r>
          </a:p>
        </p:txBody>
      </p:sp>
      <p:sp>
        <p:nvSpPr>
          <p:cNvPr id="11" name="TextBox 11"/>
          <p:cNvSpPr txBox="1"/>
          <p:nvPr/>
        </p:nvSpPr>
        <p:spPr>
          <a:xfrm>
            <a:off x="560761" y="6044407"/>
            <a:ext cx="5879956" cy="1143635"/>
          </a:xfrm>
          <a:prstGeom prst="rect">
            <a:avLst/>
          </a:prstGeom>
        </p:spPr>
        <p:txBody>
          <a:bodyPr lIns="0" tIns="0" rIns="0" bIns="0" rtlCol="0" anchor="t">
            <a:spAutoFit/>
          </a:bodyPr>
          <a:lstStyle/>
          <a:p>
            <a:pPr>
              <a:lnSpc>
                <a:spcPts val="1540"/>
              </a:lnSpc>
            </a:pPr>
            <a:r>
              <a:rPr lang="en-US" sz="1100" dirty="0">
                <a:solidFill>
                  <a:srgbClr val="000000"/>
                </a:solidFill>
                <a:latin typeface="Montserrat Bold"/>
              </a:rPr>
              <a:t>MISSION STATEMENT:</a:t>
            </a:r>
          </a:p>
          <a:p>
            <a:pPr>
              <a:lnSpc>
                <a:spcPts val="1540"/>
              </a:lnSpc>
            </a:pPr>
            <a:r>
              <a:rPr lang="en-US" sz="1100" dirty="0">
                <a:solidFill>
                  <a:srgbClr val="000000"/>
                </a:solidFill>
                <a:latin typeface="Montserrat"/>
              </a:rPr>
              <a:t>As a nonprofit Christian organization, the Westminster Rescue Mission is a community that provides clinical, physical, and spiritual resources to heal the addicted and feed the hungry. We take a holistic approach with Christ as the foundation of our work. Our two ministry programs include the Addiction Healing Center and Mission Meals Multiplied.</a:t>
            </a:r>
          </a:p>
        </p:txBody>
      </p:sp>
      <p:sp>
        <p:nvSpPr>
          <p:cNvPr id="12" name="TextBox 12"/>
          <p:cNvSpPr txBox="1"/>
          <p:nvPr/>
        </p:nvSpPr>
        <p:spPr>
          <a:xfrm>
            <a:off x="560761" y="4686750"/>
            <a:ext cx="6237040" cy="402700"/>
          </a:xfrm>
          <a:prstGeom prst="rect">
            <a:avLst/>
          </a:prstGeom>
        </p:spPr>
        <p:txBody>
          <a:bodyPr lIns="0" tIns="0" rIns="0" bIns="0" rtlCol="0" anchor="t">
            <a:spAutoFit/>
          </a:bodyPr>
          <a:lstStyle/>
          <a:p>
            <a:pPr>
              <a:lnSpc>
                <a:spcPts val="1679"/>
              </a:lnSpc>
            </a:pPr>
            <a:r>
              <a:rPr lang="en-US" sz="1200">
                <a:solidFill>
                  <a:srgbClr val="1F6BB7"/>
                </a:solidFill>
                <a:latin typeface="Montserrat Bold"/>
              </a:rPr>
              <a:t>TEXT:</a:t>
            </a:r>
          </a:p>
          <a:p>
            <a:pPr>
              <a:lnSpc>
                <a:spcPts val="1679"/>
              </a:lnSpc>
            </a:pPr>
            <a:r>
              <a:rPr lang="en-US" sz="1200">
                <a:solidFill>
                  <a:srgbClr val="000000"/>
                </a:solidFill>
                <a:latin typeface="Montserrat"/>
              </a:rPr>
              <a:t>410-382-9192</a:t>
            </a:r>
          </a:p>
        </p:txBody>
      </p:sp>
      <p:sp>
        <p:nvSpPr>
          <p:cNvPr id="13" name="TextBox 13"/>
          <p:cNvSpPr txBox="1"/>
          <p:nvPr/>
        </p:nvSpPr>
        <p:spPr>
          <a:xfrm>
            <a:off x="9639511" y="7242446"/>
            <a:ext cx="151980" cy="285451"/>
          </a:xfrm>
          <a:prstGeom prst="rect">
            <a:avLst/>
          </a:prstGeom>
        </p:spPr>
        <p:txBody>
          <a:bodyPr lIns="0" tIns="0" rIns="0" bIns="0" rtlCol="0" anchor="t">
            <a:spAutoFit/>
          </a:bodyPr>
          <a:lstStyle/>
          <a:p>
            <a:pPr algn="ctr">
              <a:lnSpc>
                <a:spcPts val="2239"/>
              </a:lnSpc>
            </a:pPr>
            <a:r>
              <a:rPr lang="en-US" sz="1599">
                <a:solidFill>
                  <a:srgbClr val="F4AE00"/>
                </a:solidFill>
                <a:latin typeface="Bodoni FLF"/>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7037" y="-82153"/>
            <a:ext cx="5034545" cy="8383596"/>
          </a:xfrm>
          <a:prstGeom prst="rect">
            <a:avLst/>
          </a:prstGeom>
          <a:solidFill>
            <a:srgbClr val="2D2D2D"/>
          </a:solidFill>
        </p:spPr>
        <p:txBody>
          <a:bodyPr/>
          <a:lstStyle/>
          <a:p>
            <a:endParaRPr lang="en-US"/>
          </a:p>
        </p:txBody>
      </p:sp>
      <p:grpSp>
        <p:nvGrpSpPr>
          <p:cNvPr id="3" name="Group 3"/>
          <p:cNvGrpSpPr/>
          <p:nvPr/>
        </p:nvGrpSpPr>
        <p:grpSpPr>
          <a:xfrm>
            <a:off x="-502381" y="-82153"/>
            <a:ext cx="4529890" cy="7854553"/>
            <a:chOff x="0" y="0"/>
            <a:chExt cx="6039853" cy="10472738"/>
          </a:xfrm>
        </p:grpSpPr>
        <p:pic>
          <p:nvPicPr>
            <p:cNvPr id="4" name="Picture 4"/>
            <p:cNvPicPr>
              <a:picLocks noChangeAspect="1"/>
            </p:cNvPicPr>
            <p:nvPr/>
          </p:nvPicPr>
          <p:blipFill>
            <a:blip r:embed="rId2">
              <a:alphaModFix amt="25000"/>
            </a:blip>
            <a:srcRect l="18362" r="38383"/>
            <a:stretch>
              <a:fillRect/>
            </a:stretch>
          </p:blipFill>
          <p:spPr>
            <a:xfrm>
              <a:off x="0" y="0"/>
              <a:ext cx="6039853" cy="10472738"/>
            </a:xfrm>
            <a:prstGeom prst="rect">
              <a:avLst/>
            </a:prstGeom>
          </p:spPr>
        </p:pic>
      </p:grpSp>
      <p:sp>
        <p:nvSpPr>
          <p:cNvPr id="5" name="AutoShape 5"/>
          <p:cNvSpPr/>
          <p:nvPr/>
        </p:nvSpPr>
        <p:spPr>
          <a:xfrm>
            <a:off x="-176808" y="-82153"/>
            <a:ext cx="973378" cy="8018265"/>
          </a:xfrm>
          <a:prstGeom prst="rect">
            <a:avLst/>
          </a:prstGeom>
          <a:solidFill>
            <a:srgbClr val="F4AE00"/>
          </a:solidFill>
        </p:spPr>
        <p:txBody>
          <a:bodyPr/>
          <a:lstStyle/>
          <a:p>
            <a:endParaRPr lang="en-US"/>
          </a:p>
        </p:txBody>
      </p:sp>
      <p:sp>
        <p:nvSpPr>
          <p:cNvPr id="6" name="AutoShape 6"/>
          <p:cNvSpPr/>
          <p:nvPr/>
        </p:nvSpPr>
        <p:spPr>
          <a:xfrm>
            <a:off x="1296591" y="2208065"/>
            <a:ext cx="1178719" cy="112608"/>
          </a:xfrm>
          <a:prstGeom prst="rect">
            <a:avLst/>
          </a:prstGeom>
          <a:solidFill>
            <a:srgbClr val="F4AE00"/>
          </a:solidFill>
        </p:spPr>
        <p:txBody>
          <a:bodyPr/>
          <a:lstStyle/>
          <a:p>
            <a:endParaRPr lang="en-US"/>
          </a:p>
        </p:txBody>
      </p:sp>
      <p:sp>
        <p:nvSpPr>
          <p:cNvPr id="7" name="TextBox 7"/>
          <p:cNvSpPr txBox="1"/>
          <p:nvPr/>
        </p:nvSpPr>
        <p:spPr>
          <a:xfrm>
            <a:off x="1296591" y="875691"/>
            <a:ext cx="2927672" cy="1110876"/>
          </a:xfrm>
          <a:prstGeom prst="rect">
            <a:avLst/>
          </a:prstGeom>
        </p:spPr>
        <p:txBody>
          <a:bodyPr lIns="0" tIns="0" rIns="0" bIns="0" rtlCol="0" anchor="t">
            <a:spAutoFit/>
          </a:bodyPr>
          <a:lstStyle/>
          <a:p>
            <a:pPr>
              <a:lnSpc>
                <a:spcPts val="4399"/>
              </a:lnSpc>
            </a:pPr>
            <a:r>
              <a:rPr lang="en-US" sz="3999" spc="199">
                <a:solidFill>
                  <a:srgbClr val="F4AE00"/>
                </a:solidFill>
                <a:latin typeface="Oswald"/>
              </a:rPr>
              <a:t>THANK</a:t>
            </a:r>
          </a:p>
          <a:p>
            <a:pPr>
              <a:lnSpc>
                <a:spcPts val="4399"/>
              </a:lnSpc>
            </a:pPr>
            <a:r>
              <a:rPr lang="en-US" sz="3999" spc="199">
                <a:solidFill>
                  <a:srgbClr val="F4AE00"/>
                </a:solidFill>
                <a:latin typeface="Oswald"/>
              </a:rPr>
              <a:t>YOU</a:t>
            </a:r>
          </a:p>
        </p:txBody>
      </p:sp>
      <p:sp>
        <p:nvSpPr>
          <p:cNvPr id="8" name="TextBox 8"/>
          <p:cNvSpPr txBox="1"/>
          <p:nvPr/>
        </p:nvSpPr>
        <p:spPr>
          <a:xfrm>
            <a:off x="4425354" y="614213"/>
            <a:ext cx="5149234" cy="4253790"/>
          </a:xfrm>
          <a:prstGeom prst="rect">
            <a:avLst/>
          </a:prstGeom>
        </p:spPr>
        <p:txBody>
          <a:bodyPr lIns="0" tIns="0" rIns="0" bIns="0" rtlCol="0" anchor="t">
            <a:spAutoFit/>
          </a:bodyPr>
          <a:lstStyle/>
          <a:p>
            <a:pPr>
              <a:lnSpc>
                <a:spcPts val="1820"/>
              </a:lnSpc>
            </a:pPr>
            <a:r>
              <a:rPr lang="en-US" sz="1300" spc="65">
                <a:solidFill>
                  <a:srgbClr val="000000"/>
                </a:solidFill>
                <a:latin typeface="Montserrat"/>
              </a:rPr>
              <a:t>Hello Community Supporter,</a:t>
            </a:r>
          </a:p>
          <a:p>
            <a:pPr>
              <a:lnSpc>
                <a:spcPts val="1820"/>
              </a:lnSpc>
            </a:pPr>
            <a:endParaRPr lang="en-US" sz="1300" spc="65">
              <a:solidFill>
                <a:srgbClr val="000000"/>
              </a:solidFill>
              <a:latin typeface="Montserrat"/>
            </a:endParaRPr>
          </a:p>
          <a:p>
            <a:pPr>
              <a:lnSpc>
                <a:spcPts val="1820"/>
              </a:lnSpc>
            </a:pPr>
            <a:r>
              <a:rPr lang="en-US" sz="1300" spc="65">
                <a:solidFill>
                  <a:srgbClr val="000000"/>
                </a:solidFill>
                <a:latin typeface="Montserrat"/>
              </a:rPr>
              <a:t>By considering a food or fund drive you are joining these combined efforts of along with other community partners who are dedicated to making a difference in the lives of our neighbors in need.</a:t>
            </a:r>
          </a:p>
          <a:p>
            <a:pPr>
              <a:lnSpc>
                <a:spcPts val="1820"/>
              </a:lnSpc>
            </a:pPr>
            <a:endParaRPr lang="en-US" sz="1300" spc="65">
              <a:solidFill>
                <a:srgbClr val="000000"/>
              </a:solidFill>
              <a:latin typeface="Montserrat"/>
            </a:endParaRPr>
          </a:p>
          <a:p>
            <a:pPr>
              <a:lnSpc>
                <a:spcPts val="1820"/>
              </a:lnSpc>
            </a:pPr>
            <a:r>
              <a:rPr lang="en-US" sz="1300" spc="65">
                <a:solidFill>
                  <a:srgbClr val="000000"/>
                </a:solidFill>
                <a:latin typeface="Montserrat"/>
              </a:rPr>
              <a:t>The food you collect does more than provide a meal for a child, senior, or family, it gives hope!</a:t>
            </a:r>
          </a:p>
          <a:p>
            <a:pPr>
              <a:lnSpc>
                <a:spcPts val="1820"/>
              </a:lnSpc>
            </a:pPr>
            <a:endParaRPr lang="en-US" sz="1300" spc="65">
              <a:solidFill>
                <a:srgbClr val="000000"/>
              </a:solidFill>
              <a:latin typeface="Montserrat"/>
            </a:endParaRPr>
          </a:p>
          <a:p>
            <a:pPr>
              <a:lnSpc>
                <a:spcPts val="1820"/>
              </a:lnSpc>
            </a:pPr>
            <a:r>
              <a:rPr lang="en-US" sz="1300" spc="65">
                <a:solidFill>
                  <a:srgbClr val="000000"/>
                </a:solidFill>
                <a:latin typeface="Montserrat"/>
              </a:rPr>
              <a:t>While we know that coordinating a food drive can be hard work, your efforts will have a very meaningful impact in our community, as together we stock the shelves for our distribution program, area food banks, community outreaches and more.</a:t>
            </a:r>
          </a:p>
          <a:p>
            <a:pPr>
              <a:lnSpc>
                <a:spcPts val="1820"/>
              </a:lnSpc>
            </a:pPr>
            <a:endParaRPr lang="en-US" sz="1300" spc="65">
              <a:solidFill>
                <a:srgbClr val="000000"/>
              </a:solidFill>
              <a:latin typeface="Montserrat"/>
            </a:endParaRPr>
          </a:p>
          <a:p>
            <a:pPr>
              <a:lnSpc>
                <a:spcPts val="1820"/>
              </a:lnSpc>
            </a:pPr>
            <a:r>
              <a:rPr lang="en-US" sz="1300" spc="65">
                <a:solidFill>
                  <a:srgbClr val="000000"/>
                </a:solidFill>
                <a:latin typeface="Montserrat"/>
              </a:rPr>
              <a:t>Together we can make difference to fill a child's backpack, help a senior in need, or neighborhood family.  </a:t>
            </a:r>
          </a:p>
        </p:txBody>
      </p:sp>
      <p:sp>
        <p:nvSpPr>
          <p:cNvPr id="9" name="TextBox 9"/>
          <p:cNvSpPr txBox="1"/>
          <p:nvPr/>
        </p:nvSpPr>
        <p:spPr>
          <a:xfrm>
            <a:off x="4425354" y="5176905"/>
            <a:ext cx="4027298" cy="219673"/>
          </a:xfrm>
          <a:prstGeom prst="rect">
            <a:avLst/>
          </a:prstGeom>
        </p:spPr>
        <p:txBody>
          <a:bodyPr lIns="0" tIns="0" rIns="0" bIns="0" rtlCol="0" anchor="t">
            <a:spAutoFit/>
          </a:bodyPr>
          <a:lstStyle/>
          <a:p>
            <a:pPr>
              <a:lnSpc>
                <a:spcPts val="1820"/>
              </a:lnSpc>
            </a:pPr>
            <a:r>
              <a:rPr lang="en-US" sz="1300" spc="65">
                <a:solidFill>
                  <a:srgbClr val="000000"/>
                </a:solidFill>
                <a:latin typeface="Montserrat"/>
              </a:rPr>
              <a:t>Together in service,</a:t>
            </a:r>
          </a:p>
        </p:txBody>
      </p:sp>
      <p:grpSp>
        <p:nvGrpSpPr>
          <p:cNvPr id="10" name="Group 10"/>
          <p:cNvGrpSpPr>
            <a:grpSpLocks noChangeAspect="1"/>
          </p:cNvGrpSpPr>
          <p:nvPr/>
        </p:nvGrpSpPr>
        <p:grpSpPr>
          <a:xfrm>
            <a:off x="7120972" y="4701857"/>
            <a:ext cx="2560497" cy="2560497"/>
            <a:chOff x="0" y="0"/>
            <a:chExt cx="12700000" cy="12700000"/>
          </a:xfrm>
        </p:grpSpPr>
        <p:sp>
          <p:nvSpPr>
            <p:cNvPr id="11" name="Freeform 11"/>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3"/>
              <a:stretch>
                <a:fillRect l="-18569" t="-8532" r="-67779" b="-25438"/>
              </a:stretch>
            </a:blipFill>
          </p:spPr>
          <p:txBody>
            <a:bodyPr/>
            <a:lstStyle/>
            <a:p>
              <a:endParaRPr lang="en-US"/>
            </a:p>
          </p:txBody>
        </p:sp>
      </p:grpSp>
      <p:sp>
        <p:nvSpPr>
          <p:cNvPr id="12" name="TextBox 12"/>
          <p:cNvSpPr txBox="1"/>
          <p:nvPr/>
        </p:nvSpPr>
        <p:spPr>
          <a:xfrm>
            <a:off x="4425354" y="6155461"/>
            <a:ext cx="3063139" cy="667908"/>
          </a:xfrm>
          <a:prstGeom prst="rect">
            <a:avLst/>
          </a:prstGeom>
        </p:spPr>
        <p:txBody>
          <a:bodyPr lIns="0" tIns="0" rIns="0" bIns="0" rtlCol="0" anchor="t">
            <a:spAutoFit/>
          </a:bodyPr>
          <a:lstStyle/>
          <a:p>
            <a:pPr>
              <a:lnSpc>
                <a:spcPts val="1819"/>
              </a:lnSpc>
            </a:pPr>
            <a:r>
              <a:rPr lang="en-US" sz="1299" spc="64">
                <a:solidFill>
                  <a:srgbClr val="000000"/>
                </a:solidFill>
                <a:latin typeface="Montserrat"/>
              </a:rPr>
              <a:t>Stephanie M. Halley</a:t>
            </a:r>
          </a:p>
          <a:p>
            <a:pPr>
              <a:lnSpc>
                <a:spcPts val="1819"/>
              </a:lnSpc>
            </a:pPr>
            <a:r>
              <a:rPr lang="en-US" sz="1299" spc="64">
                <a:solidFill>
                  <a:srgbClr val="000000"/>
                </a:solidFill>
                <a:latin typeface="Montserrat"/>
              </a:rPr>
              <a:t>Executive Director</a:t>
            </a:r>
          </a:p>
          <a:p>
            <a:pPr>
              <a:lnSpc>
                <a:spcPts val="1819"/>
              </a:lnSpc>
            </a:pPr>
            <a:r>
              <a:rPr lang="en-US" sz="1299" spc="64">
                <a:solidFill>
                  <a:srgbClr val="000000"/>
                </a:solidFill>
                <a:latin typeface="Montserrat"/>
              </a:rPr>
              <a:t>Westminster Rescue Mission</a:t>
            </a:r>
          </a:p>
        </p:txBody>
      </p:sp>
      <p:sp>
        <p:nvSpPr>
          <p:cNvPr id="13" name="Freeform 13"/>
          <p:cNvSpPr/>
          <p:nvPr/>
        </p:nvSpPr>
        <p:spPr>
          <a:xfrm rot="-144327">
            <a:off x="4506023" y="5518587"/>
            <a:ext cx="2136135" cy="620895"/>
          </a:xfrm>
          <a:custGeom>
            <a:avLst/>
            <a:gdLst/>
            <a:ahLst/>
            <a:cxnLst/>
            <a:rect l="l" t="t" r="r" b="b"/>
            <a:pathLst>
              <a:path w="2136135" h="620895">
                <a:moveTo>
                  <a:pt x="0" y="0"/>
                </a:moveTo>
                <a:lnTo>
                  <a:pt x="2136135" y="0"/>
                </a:lnTo>
                <a:lnTo>
                  <a:pt x="2136135" y="620895"/>
                </a:lnTo>
                <a:lnTo>
                  <a:pt x="0" y="620895"/>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9559758" y="7205204"/>
            <a:ext cx="243420" cy="285451"/>
          </a:xfrm>
          <a:prstGeom prst="rect">
            <a:avLst/>
          </a:prstGeom>
        </p:spPr>
        <p:txBody>
          <a:bodyPr lIns="0" tIns="0" rIns="0" bIns="0" rtlCol="0" anchor="t">
            <a:spAutoFit/>
          </a:bodyPr>
          <a:lstStyle/>
          <a:p>
            <a:pPr algn="ctr">
              <a:lnSpc>
                <a:spcPts val="2239"/>
              </a:lnSpc>
            </a:pPr>
            <a:r>
              <a:rPr lang="en-US" sz="1599">
                <a:solidFill>
                  <a:srgbClr val="F4AE00"/>
                </a:solidFill>
                <a:latin typeface="Bodoni FLF"/>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53175" y="-82153"/>
            <a:ext cx="973378" cy="8018265"/>
          </a:xfrm>
          <a:prstGeom prst="rect">
            <a:avLst/>
          </a:prstGeom>
          <a:solidFill>
            <a:srgbClr val="F4AE00"/>
          </a:solidFill>
        </p:spPr>
        <p:txBody>
          <a:bodyPr/>
          <a:lstStyle/>
          <a:p>
            <a:endParaRPr lang="en-US"/>
          </a:p>
        </p:txBody>
      </p:sp>
      <p:sp>
        <p:nvSpPr>
          <p:cNvPr id="3" name="AutoShape 3"/>
          <p:cNvSpPr/>
          <p:nvPr/>
        </p:nvSpPr>
        <p:spPr>
          <a:xfrm>
            <a:off x="727063" y="1009492"/>
            <a:ext cx="1096784" cy="85532"/>
          </a:xfrm>
          <a:prstGeom prst="rect">
            <a:avLst/>
          </a:prstGeom>
          <a:solidFill>
            <a:srgbClr val="F4AE00"/>
          </a:solidFill>
        </p:spPr>
        <p:txBody>
          <a:bodyPr/>
          <a:lstStyle/>
          <a:p>
            <a:endParaRPr lang="en-US"/>
          </a:p>
        </p:txBody>
      </p:sp>
      <p:grpSp>
        <p:nvGrpSpPr>
          <p:cNvPr id="4" name="Group 4"/>
          <p:cNvGrpSpPr/>
          <p:nvPr/>
        </p:nvGrpSpPr>
        <p:grpSpPr>
          <a:xfrm>
            <a:off x="728349" y="4388727"/>
            <a:ext cx="4414239" cy="1050134"/>
            <a:chOff x="0" y="0"/>
            <a:chExt cx="5885652" cy="1400179"/>
          </a:xfrm>
        </p:grpSpPr>
        <p:sp>
          <p:nvSpPr>
            <p:cNvPr id="5" name="TextBox 5"/>
            <p:cNvSpPr txBox="1"/>
            <p:nvPr/>
          </p:nvSpPr>
          <p:spPr>
            <a:xfrm>
              <a:off x="0" y="346005"/>
              <a:ext cx="5737793" cy="1054174"/>
            </a:xfrm>
            <a:prstGeom prst="rect">
              <a:avLst/>
            </a:prstGeom>
          </p:spPr>
          <p:txBody>
            <a:bodyPr lIns="0" tIns="0" rIns="0" bIns="0" rtlCol="0" anchor="t">
              <a:spAutoFit/>
            </a:bodyPr>
            <a:lstStyle/>
            <a:p>
              <a:pPr>
                <a:lnSpc>
                  <a:spcPts val="1680"/>
                </a:lnSpc>
              </a:pPr>
              <a:r>
                <a:rPr lang="en-US" sz="1200" spc="60">
                  <a:solidFill>
                    <a:srgbClr val="000000"/>
                  </a:solidFill>
                  <a:latin typeface="Montserrat"/>
                </a:rPr>
                <a:t>Donated food or funds can be dropped off at: </a:t>
              </a:r>
            </a:p>
            <a:p>
              <a:pPr>
                <a:lnSpc>
                  <a:spcPts val="1680"/>
                </a:lnSpc>
              </a:pPr>
              <a:r>
                <a:rPr lang="en-US" sz="1200" spc="60">
                  <a:solidFill>
                    <a:srgbClr val="1F6BB7"/>
                  </a:solidFill>
                  <a:latin typeface="Montserrat Bold"/>
                </a:rPr>
                <a:t>658 Lucabaugh Mill Road,</a:t>
              </a:r>
            </a:p>
            <a:p>
              <a:pPr>
                <a:lnSpc>
                  <a:spcPts val="1680"/>
                </a:lnSpc>
              </a:pPr>
              <a:r>
                <a:rPr lang="en-US" sz="1200" spc="60">
                  <a:solidFill>
                    <a:srgbClr val="1F6BB7"/>
                  </a:solidFill>
                  <a:latin typeface="Montserrat Bold"/>
                </a:rPr>
                <a:t>Westminster, MD 21157 </a:t>
              </a:r>
            </a:p>
            <a:p>
              <a:pPr>
                <a:lnSpc>
                  <a:spcPts val="1680"/>
                </a:lnSpc>
              </a:pPr>
              <a:r>
                <a:rPr lang="en-US" sz="1200" spc="60">
                  <a:solidFill>
                    <a:srgbClr val="1F6BB7"/>
                  </a:solidFill>
                  <a:latin typeface="Montserrat Bold"/>
                </a:rPr>
                <a:t>Lower Pantry</a:t>
              </a:r>
            </a:p>
          </p:txBody>
        </p:sp>
        <p:sp>
          <p:nvSpPr>
            <p:cNvPr id="6" name="TextBox 6"/>
            <p:cNvSpPr txBox="1"/>
            <p:nvPr/>
          </p:nvSpPr>
          <p:spPr>
            <a:xfrm>
              <a:off x="1610" y="19050"/>
              <a:ext cx="5884042" cy="291926"/>
            </a:xfrm>
            <a:prstGeom prst="rect">
              <a:avLst/>
            </a:prstGeom>
          </p:spPr>
          <p:txBody>
            <a:bodyPr lIns="0" tIns="0" rIns="0" bIns="0" rtlCol="0" anchor="t">
              <a:spAutoFit/>
            </a:bodyPr>
            <a:lstStyle/>
            <a:p>
              <a:pPr>
                <a:lnSpc>
                  <a:spcPts val="1759"/>
                </a:lnSpc>
              </a:pPr>
              <a:r>
                <a:rPr lang="en-US" sz="1599" spc="79">
                  <a:solidFill>
                    <a:srgbClr val="F4AE00"/>
                  </a:solidFill>
                  <a:latin typeface="Oswald"/>
                </a:rPr>
                <a:t>DROP-OFF LOCATION </a:t>
              </a:r>
            </a:p>
          </p:txBody>
        </p:sp>
      </p:grpSp>
      <p:sp>
        <p:nvSpPr>
          <p:cNvPr id="7" name="TextBox 7"/>
          <p:cNvSpPr txBox="1"/>
          <p:nvPr/>
        </p:nvSpPr>
        <p:spPr>
          <a:xfrm>
            <a:off x="727063" y="452491"/>
            <a:ext cx="8023986" cy="378460"/>
          </a:xfrm>
          <a:prstGeom prst="rect">
            <a:avLst/>
          </a:prstGeom>
        </p:spPr>
        <p:txBody>
          <a:bodyPr lIns="0" tIns="0" rIns="0" bIns="0" rtlCol="0" anchor="t">
            <a:spAutoFit/>
          </a:bodyPr>
          <a:lstStyle/>
          <a:p>
            <a:pPr>
              <a:lnSpc>
                <a:spcPts val="3079"/>
              </a:lnSpc>
            </a:pPr>
            <a:r>
              <a:rPr lang="en-US" sz="2799" spc="139">
                <a:solidFill>
                  <a:srgbClr val="F4AE00"/>
                </a:solidFill>
                <a:latin typeface="Oswald"/>
              </a:rPr>
              <a:t>FOOD/FUND DONATION PROCEDURES</a:t>
            </a:r>
          </a:p>
        </p:txBody>
      </p:sp>
      <p:grpSp>
        <p:nvGrpSpPr>
          <p:cNvPr id="8" name="Group 8"/>
          <p:cNvGrpSpPr/>
          <p:nvPr/>
        </p:nvGrpSpPr>
        <p:grpSpPr>
          <a:xfrm>
            <a:off x="718824" y="1298435"/>
            <a:ext cx="8954939" cy="644639"/>
            <a:chOff x="0" y="0"/>
            <a:chExt cx="11939918" cy="859519"/>
          </a:xfrm>
        </p:grpSpPr>
        <p:sp>
          <p:nvSpPr>
            <p:cNvPr id="9" name="TextBox 9"/>
            <p:cNvSpPr txBox="1"/>
            <p:nvPr/>
          </p:nvSpPr>
          <p:spPr>
            <a:xfrm>
              <a:off x="0" y="19050"/>
              <a:ext cx="10857838" cy="291926"/>
            </a:xfrm>
            <a:prstGeom prst="rect">
              <a:avLst/>
            </a:prstGeom>
          </p:spPr>
          <p:txBody>
            <a:bodyPr lIns="0" tIns="0" rIns="0" bIns="0" rtlCol="0" anchor="t">
              <a:spAutoFit/>
            </a:bodyPr>
            <a:lstStyle/>
            <a:p>
              <a:pPr>
                <a:lnSpc>
                  <a:spcPts val="1759"/>
                </a:lnSpc>
              </a:pPr>
              <a:r>
                <a:rPr lang="en-US" sz="1599" spc="79">
                  <a:solidFill>
                    <a:srgbClr val="F4AE00"/>
                  </a:solidFill>
                  <a:latin typeface="Oswald"/>
                </a:rPr>
                <a:t>COLLECT FOOD/FUNDS</a:t>
              </a:r>
            </a:p>
          </p:txBody>
        </p:sp>
        <p:sp>
          <p:nvSpPr>
            <p:cNvPr id="10" name="TextBox 10"/>
            <p:cNvSpPr txBox="1"/>
            <p:nvPr/>
          </p:nvSpPr>
          <p:spPr>
            <a:xfrm>
              <a:off x="0" y="343227"/>
              <a:ext cx="11939918" cy="516292"/>
            </a:xfrm>
            <a:prstGeom prst="rect">
              <a:avLst/>
            </a:prstGeom>
          </p:spPr>
          <p:txBody>
            <a:bodyPr lIns="0" tIns="0" rIns="0" bIns="0" rtlCol="0" anchor="t">
              <a:spAutoFit/>
            </a:bodyPr>
            <a:lstStyle/>
            <a:p>
              <a:pPr>
                <a:lnSpc>
                  <a:spcPts val="1680"/>
                </a:lnSpc>
              </a:pPr>
              <a:r>
                <a:rPr lang="en-US" sz="1200" spc="60">
                  <a:solidFill>
                    <a:srgbClr val="000000"/>
                  </a:solidFill>
                  <a:latin typeface="Montserrat"/>
                </a:rPr>
                <a:t>Collect shelf stable food at your location and store in a “food safe" area, away from chemicals and six inches off the ground, out of the reach of pests. For perishable items reach out for more detail.</a:t>
              </a:r>
            </a:p>
          </p:txBody>
        </p:sp>
      </p:grpSp>
      <p:grpSp>
        <p:nvGrpSpPr>
          <p:cNvPr id="11" name="Group 11"/>
          <p:cNvGrpSpPr/>
          <p:nvPr/>
        </p:nvGrpSpPr>
        <p:grpSpPr>
          <a:xfrm>
            <a:off x="718824" y="2177477"/>
            <a:ext cx="8823648" cy="1995495"/>
            <a:chOff x="0" y="0"/>
            <a:chExt cx="11764863" cy="2660660"/>
          </a:xfrm>
        </p:grpSpPr>
        <p:sp>
          <p:nvSpPr>
            <p:cNvPr id="12" name="TextBox 12"/>
            <p:cNvSpPr txBox="1"/>
            <p:nvPr/>
          </p:nvSpPr>
          <p:spPr>
            <a:xfrm>
              <a:off x="0" y="342726"/>
              <a:ext cx="11764863" cy="2317934"/>
            </a:xfrm>
            <a:prstGeom prst="rect">
              <a:avLst/>
            </a:prstGeom>
          </p:spPr>
          <p:txBody>
            <a:bodyPr lIns="0" tIns="0" rIns="0" bIns="0" rtlCol="0" anchor="t">
              <a:spAutoFit/>
            </a:bodyPr>
            <a:lstStyle/>
            <a:p>
              <a:pPr>
                <a:lnSpc>
                  <a:spcPts val="1680"/>
                </a:lnSpc>
              </a:pPr>
              <a:r>
                <a:rPr lang="en-US" sz="1200" spc="60">
                  <a:solidFill>
                    <a:srgbClr val="000000"/>
                  </a:solidFill>
                  <a:latin typeface="Montserrat"/>
                </a:rPr>
                <a:t>To ensure someone is available to receive your donation please schedule your drop-off between the following times, using the contact information provided below:</a:t>
              </a:r>
            </a:p>
            <a:p>
              <a:pPr>
                <a:lnSpc>
                  <a:spcPts val="1820"/>
                </a:lnSpc>
              </a:pPr>
              <a:endParaRPr lang="en-US" sz="1200" spc="60">
                <a:solidFill>
                  <a:srgbClr val="000000"/>
                </a:solidFill>
                <a:latin typeface="Montserrat"/>
              </a:endParaRPr>
            </a:p>
            <a:p>
              <a:pPr>
                <a:lnSpc>
                  <a:spcPts val="1820"/>
                </a:lnSpc>
              </a:pPr>
              <a:r>
                <a:rPr lang="en-US" sz="1300" spc="65">
                  <a:solidFill>
                    <a:srgbClr val="1F6BB7"/>
                  </a:solidFill>
                  <a:latin typeface="Montserrat Bold"/>
                </a:rPr>
                <a:t>Mon-Fri</a:t>
              </a:r>
              <a:r>
                <a:rPr lang="en-US" sz="1300" spc="65">
                  <a:solidFill>
                    <a:srgbClr val="000000"/>
                  </a:solidFill>
                  <a:latin typeface="Montserrat"/>
                </a:rPr>
                <a:t> from </a:t>
              </a:r>
              <a:r>
                <a:rPr lang="en-US" sz="1300" spc="65">
                  <a:solidFill>
                    <a:srgbClr val="1F6BB7"/>
                  </a:solidFill>
                  <a:latin typeface="Montserrat Bold"/>
                </a:rPr>
                <a:t>9:15am-11:45am</a:t>
              </a:r>
              <a:r>
                <a:rPr lang="en-US" sz="1300" spc="65">
                  <a:solidFill>
                    <a:srgbClr val="000000"/>
                  </a:solidFill>
                  <a:latin typeface="Montserrat"/>
                </a:rPr>
                <a:t> and from </a:t>
              </a:r>
              <a:r>
                <a:rPr lang="en-US" sz="1300" spc="65">
                  <a:solidFill>
                    <a:srgbClr val="1F6BB7"/>
                  </a:solidFill>
                  <a:latin typeface="Montserrat Bold"/>
                </a:rPr>
                <a:t>2:15pm-3:45pm</a:t>
              </a:r>
              <a:r>
                <a:rPr lang="en-US" sz="1300" spc="65">
                  <a:solidFill>
                    <a:srgbClr val="000000"/>
                  </a:solidFill>
                  <a:latin typeface="Montserrat"/>
                </a:rPr>
                <a:t>.</a:t>
              </a:r>
            </a:p>
            <a:p>
              <a:pPr>
                <a:lnSpc>
                  <a:spcPts val="1820"/>
                </a:lnSpc>
              </a:pPr>
              <a:r>
                <a:rPr lang="en-US" sz="1300" spc="65">
                  <a:solidFill>
                    <a:srgbClr val="000000"/>
                  </a:solidFill>
                  <a:latin typeface="Montserrat"/>
                </a:rPr>
                <a:t> </a:t>
              </a:r>
            </a:p>
            <a:p>
              <a:pPr>
                <a:lnSpc>
                  <a:spcPts val="1820"/>
                </a:lnSpc>
              </a:pPr>
              <a:r>
                <a:rPr lang="en-US" sz="1300" spc="65">
                  <a:solidFill>
                    <a:srgbClr val="000000"/>
                  </a:solidFill>
                  <a:latin typeface="Montserrat"/>
                </a:rPr>
                <a:t>Email:  </a:t>
              </a:r>
              <a:r>
                <a:rPr lang="en-US" sz="1300" spc="65">
                  <a:solidFill>
                    <a:srgbClr val="1F6BB7"/>
                  </a:solidFill>
                  <a:latin typeface="Montserrat Bold"/>
                </a:rPr>
                <a:t>WRMFoodProgram@westminsterrescuemission.org</a:t>
              </a:r>
            </a:p>
            <a:p>
              <a:pPr>
                <a:lnSpc>
                  <a:spcPts val="1820"/>
                </a:lnSpc>
              </a:pPr>
              <a:r>
                <a:rPr lang="en-US" sz="1300" spc="65">
                  <a:solidFill>
                    <a:srgbClr val="000000"/>
                  </a:solidFill>
                  <a:latin typeface="Montserrat"/>
                </a:rPr>
                <a:t>Call:</a:t>
              </a:r>
              <a:r>
                <a:rPr lang="en-US" sz="1300" spc="65">
                  <a:solidFill>
                    <a:srgbClr val="1F6BB7"/>
                  </a:solidFill>
                  <a:latin typeface="Montserrat Bold"/>
                </a:rPr>
                <a:t>     (410) 848-2222 x 146</a:t>
              </a:r>
            </a:p>
            <a:p>
              <a:pPr>
                <a:lnSpc>
                  <a:spcPts val="1820"/>
                </a:lnSpc>
              </a:pPr>
              <a:r>
                <a:rPr lang="en-US" sz="1300" spc="65">
                  <a:solidFill>
                    <a:srgbClr val="000000"/>
                  </a:solidFill>
                  <a:latin typeface="Montserrat"/>
                </a:rPr>
                <a:t>Text:</a:t>
              </a:r>
              <a:r>
                <a:rPr lang="en-US" sz="1300" spc="65">
                  <a:solidFill>
                    <a:srgbClr val="1F6BB7"/>
                  </a:solidFill>
                  <a:latin typeface="Montserrat Bold Italics"/>
                </a:rPr>
                <a:t>    </a:t>
              </a:r>
              <a:r>
                <a:rPr lang="en-US" sz="1300" spc="65">
                  <a:solidFill>
                    <a:srgbClr val="1F6BB7"/>
                  </a:solidFill>
                  <a:latin typeface="Montserrat Bold"/>
                </a:rPr>
                <a:t>410-382-9192</a:t>
              </a:r>
            </a:p>
          </p:txBody>
        </p:sp>
        <p:sp>
          <p:nvSpPr>
            <p:cNvPr id="13" name="TextBox 13"/>
            <p:cNvSpPr txBox="1"/>
            <p:nvPr/>
          </p:nvSpPr>
          <p:spPr>
            <a:xfrm>
              <a:off x="0" y="19050"/>
              <a:ext cx="10698648" cy="291926"/>
            </a:xfrm>
            <a:prstGeom prst="rect">
              <a:avLst/>
            </a:prstGeom>
          </p:spPr>
          <p:txBody>
            <a:bodyPr lIns="0" tIns="0" rIns="0" bIns="0" rtlCol="0" anchor="t">
              <a:spAutoFit/>
            </a:bodyPr>
            <a:lstStyle/>
            <a:p>
              <a:pPr>
                <a:lnSpc>
                  <a:spcPts val="1759"/>
                </a:lnSpc>
              </a:pPr>
              <a:r>
                <a:rPr lang="en-US" sz="1599" spc="79">
                  <a:solidFill>
                    <a:srgbClr val="F4AE00"/>
                  </a:solidFill>
                  <a:latin typeface="Oswald"/>
                </a:rPr>
                <a:t>SCHEDULE DROP-OFF TIME</a:t>
              </a:r>
            </a:p>
          </p:txBody>
        </p:sp>
      </p:grpSp>
      <p:grpSp>
        <p:nvGrpSpPr>
          <p:cNvPr id="14" name="Group 14"/>
          <p:cNvGrpSpPr/>
          <p:nvPr/>
        </p:nvGrpSpPr>
        <p:grpSpPr>
          <a:xfrm>
            <a:off x="718824" y="5676987"/>
            <a:ext cx="5154708" cy="967291"/>
            <a:chOff x="0" y="0"/>
            <a:chExt cx="6872943" cy="1289722"/>
          </a:xfrm>
        </p:grpSpPr>
        <p:sp>
          <p:nvSpPr>
            <p:cNvPr id="15" name="TextBox 15"/>
            <p:cNvSpPr txBox="1"/>
            <p:nvPr/>
          </p:nvSpPr>
          <p:spPr>
            <a:xfrm>
              <a:off x="0" y="282401"/>
              <a:ext cx="6872943" cy="1007321"/>
            </a:xfrm>
            <a:prstGeom prst="rect">
              <a:avLst/>
            </a:prstGeom>
          </p:spPr>
          <p:txBody>
            <a:bodyPr lIns="0" tIns="0" rIns="0" bIns="0" rtlCol="0" anchor="t">
              <a:spAutoFit/>
            </a:bodyPr>
            <a:lstStyle/>
            <a:p>
              <a:pPr>
                <a:lnSpc>
                  <a:spcPts val="1540"/>
                </a:lnSpc>
              </a:pPr>
              <a:r>
                <a:rPr lang="en-US" sz="1100" spc="55">
                  <a:solidFill>
                    <a:srgbClr val="000000"/>
                  </a:solidFill>
                  <a:latin typeface="Montserrat Italics"/>
                </a:rPr>
                <a:t>Drive to the top of the hill, through the large parking lot and follow the drive around to the back side of the main building. Once you have arrived, please knock on the small door to the right of the garage door and someone will be there to greet you.</a:t>
              </a:r>
            </a:p>
          </p:txBody>
        </p:sp>
        <p:sp>
          <p:nvSpPr>
            <p:cNvPr id="16" name="TextBox 16"/>
            <p:cNvSpPr txBox="1"/>
            <p:nvPr/>
          </p:nvSpPr>
          <p:spPr>
            <a:xfrm>
              <a:off x="0" y="19050"/>
              <a:ext cx="6250068" cy="291926"/>
            </a:xfrm>
            <a:prstGeom prst="rect">
              <a:avLst/>
            </a:prstGeom>
          </p:spPr>
          <p:txBody>
            <a:bodyPr lIns="0" tIns="0" rIns="0" bIns="0" rtlCol="0" anchor="t">
              <a:spAutoFit/>
            </a:bodyPr>
            <a:lstStyle/>
            <a:p>
              <a:pPr>
                <a:lnSpc>
                  <a:spcPts val="1759"/>
                </a:lnSpc>
              </a:pPr>
              <a:r>
                <a:rPr lang="en-US" sz="1599" spc="79">
                  <a:solidFill>
                    <a:srgbClr val="F4AE00"/>
                  </a:solidFill>
                  <a:latin typeface="Oswald"/>
                </a:rPr>
                <a:t>DIRECTIONS TO THE LOWER PANTRY: </a:t>
              </a:r>
            </a:p>
          </p:txBody>
        </p:sp>
      </p:grpSp>
      <p:sp>
        <p:nvSpPr>
          <p:cNvPr id="17" name="TextBox 17"/>
          <p:cNvSpPr txBox="1"/>
          <p:nvPr/>
        </p:nvSpPr>
        <p:spPr>
          <a:xfrm>
            <a:off x="6860604" y="5338618"/>
            <a:ext cx="1642011" cy="210011"/>
          </a:xfrm>
          <a:prstGeom prst="rect">
            <a:avLst/>
          </a:prstGeom>
        </p:spPr>
        <p:txBody>
          <a:bodyPr lIns="0" tIns="0" rIns="0" bIns="0" rtlCol="0" anchor="t">
            <a:spAutoFit/>
          </a:bodyPr>
          <a:lstStyle/>
          <a:p>
            <a:pPr algn="ctr">
              <a:lnSpc>
                <a:spcPts val="800"/>
              </a:lnSpc>
            </a:pPr>
            <a:r>
              <a:rPr lang="en-US" sz="800" spc="33">
                <a:solidFill>
                  <a:srgbClr val="F4AE00"/>
                </a:solidFill>
                <a:latin typeface="Alfa Slab One"/>
              </a:rPr>
              <a:t>MAIN</a:t>
            </a:r>
          </a:p>
          <a:p>
            <a:pPr marL="0" lvl="0" indent="0" algn="ctr">
              <a:lnSpc>
                <a:spcPts val="800"/>
              </a:lnSpc>
              <a:spcBef>
                <a:spcPct val="0"/>
              </a:spcBef>
            </a:pPr>
            <a:r>
              <a:rPr lang="en-US" sz="800" spc="33">
                <a:solidFill>
                  <a:srgbClr val="F4AE00"/>
                </a:solidFill>
                <a:latin typeface="Alfa Slab One"/>
              </a:rPr>
              <a:t>BUILDING</a:t>
            </a:r>
          </a:p>
        </p:txBody>
      </p:sp>
      <p:grpSp>
        <p:nvGrpSpPr>
          <p:cNvPr id="18" name="Group 18"/>
          <p:cNvGrpSpPr/>
          <p:nvPr/>
        </p:nvGrpSpPr>
        <p:grpSpPr>
          <a:xfrm>
            <a:off x="6451462" y="4290531"/>
            <a:ext cx="3230006" cy="2763048"/>
            <a:chOff x="0" y="0"/>
            <a:chExt cx="4306675" cy="3684064"/>
          </a:xfrm>
        </p:grpSpPr>
        <p:sp>
          <p:nvSpPr>
            <p:cNvPr id="19" name="Freeform 19"/>
            <p:cNvSpPr/>
            <p:nvPr/>
          </p:nvSpPr>
          <p:spPr>
            <a:xfrm>
              <a:off x="0" y="0"/>
              <a:ext cx="4306675" cy="3684064"/>
            </a:xfrm>
            <a:custGeom>
              <a:avLst/>
              <a:gdLst/>
              <a:ahLst/>
              <a:cxnLst/>
              <a:rect l="l" t="t" r="r" b="b"/>
              <a:pathLst>
                <a:path w="4306675" h="3684064">
                  <a:moveTo>
                    <a:pt x="0" y="0"/>
                  </a:moveTo>
                  <a:lnTo>
                    <a:pt x="4306675" y="0"/>
                  </a:lnTo>
                  <a:lnTo>
                    <a:pt x="4306675" y="3684064"/>
                  </a:lnTo>
                  <a:lnTo>
                    <a:pt x="0" y="3684064"/>
                  </a:lnTo>
                  <a:lnTo>
                    <a:pt x="0" y="0"/>
                  </a:lnTo>
                  <a:close/>
                </a:path>
              </a:pathLst>
            </a:custGeom>
            <a:blipFill>
              <a:blip r:embed="rId2"/>
              <a:stretch>
                <a:fillRect l="-25844" t="-11333" r="-51923" b="-11469"/>
              </a:stretch>
            </a:blipFill>
          </p:spPr>
          <p:txBody>
            <a:bodyPr/>
            <a:lstStyle/>
            <a:p>
              <a:endParaRPr lang="en-US"/>
            </a:p>
          </p:txBody>
        </p:sp>
        <p:grpSp>
          <p:nvGrpSpPr>
            <p:cNvPr id="20" name="Group 20"/>
            <p:cNvGrpSpPr/>
            <p:nvPr/>
          </p:nvGrpSpPr>
          <p:grpSpPr>
            <a:xfrm>
              <a:off x="1492341" y="2239722"/>
              <a:ext cx="275246" cy="262344"/>
              <a:chOff x="0" y="0"/>
              <a:chExt cx="812800" cy="774700"/>
            </a:xfrm>
          </p:grpSpPr>
          <p:sp>
            <p:nvSpPr>
              <p:cNvPr id="21" name="Freeform 21"/>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4AE00"/>
              </a:solidFill>
            </p:spPr>
            <p:txBody>
              <a:bodyPr/>
              <a:lstStyle/>
              <a:p>
                <a:endParaRPr lang="en-US"/>
              </a:p>
            </p:txBody>
          </p:sp>
          <p:sp>
            <p:nvSpPr>
              <p:cNvPr id="22" name="TextBox 22"/>
              <p:cNvSpPr txBox="1"/>
              <p:nvPr/>
            </p:nvSpPr>
            <p:spPr>
              <a:xfrm>
                <a:off x="228600" y="247650"/>
                <a:ext cx="355600" cy="361950"/>
              </a:xfrm>
              <a:prstGeom prst="rect">
                <a:avLst/>
              </a:prstGeom>
            </p:spPr>
            <p:txBody>
              <a:bodyPr lIns="50800" tIns="50800" rIns="50800" bIns="50800" rtlCol="0" anchor="ctr"/>
              <a:lstStyle/>
              <a:p>
                <a:pPr algn="ctr">
                  <a:lnSpc>
                    <a:spcPts val="1679"/>
                  </a:lnSpc>
                </a:pPr>
                <a:endParaRPr/>
              </a:p>
            </p:txBody>
          </p:sp>
        </p:grpSp>
        <p:sp>
          <p:nvSpPr>
            <p:cNvPr id="23" name="Freeform 23"/>
            <p:cNvSpPr/>
            <p:nvPr/>
          </p:nvSpPr>
          <p:spPr>
            <a:xfrm rot="9064055">
              <a:off x="3129139" y="2941372"/>
              <a:ext cx="297995" cy="135960"/>
            </a:xfrm>
            <a:custGeom>
              <a:avLst/>
              <a:gdLst/>
              <a:ahLst/>
              <a:cxnLst/>
              <a:rect l="l" t="t" r="r" b="b"/>
              <a:pathLst>
                <a:path w="297995" h="135960">
                  <a:moveTo>
                    <a:pt x="0" y="0"/>
                  </a:moveTo>
                  <a:lnTo>
                    <a:pt x="297995" y="0"/>
                  </a:lnTo>
                  <a:lnTo>
                    <a:pt x="297995" y="135960"/>
                  </a:lnTo>
                  <a:lnTo>
                    <a:pt x="0" y="135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TextBox 24"/>
            <p:cNvSpPr txBox="1"/>
            <p:nvPr/>
          </p:nvSpPr>
          <p:spPr>
            <a:xfrm>
              <a:off x="297215" y="2511591"/>
              <a:ext cx="1740688" cy="223204"/>
            </a:xfrm>
            <a:prstGeom prst="rect">
              <a:avLst/>
            </a:prstGeom>
          </p:spPr>
          <p:txBody>
            <a:bodyPr lIns="0" tIns="0" rIns="0" bIns="0" rtlCol="0" anchor="t">
              <a:spAutoFit/>
            </a:bodyPr>
            <a:lstStyle/>
            <a:p>
              <a:pPr algn="ctr">
                <a:lnSpc>
                  <a:spcPts val="636"/>
                </a:lnSpc>
              </a:pPr>
              <a:r>
                <a:rPr lang="en-US" sz="636" spc="26">
                  <a:solidFill>
                    <a:srgbClr val="F4AE00"/>
                  </a:solidFill>
                  <a:latin typeface="Alfa Slab One Bold"/>
                </a:rPr>
                <a:t>LOWER PANTRY</a:t>
              </a:r>
            </a:p>
            <a:p>
              <a:pPr marL="0" lvl="0" indent="0" algn="ctr">
                <a:lnSpc>
                  <a:spcPts val="636"/>
                </a:lnSpc>
                <a:spcBef>
                  <a:spcPct val="0"/>
                </a:spcBef>
              </a:pPr>
              <a:r>
                <a:rPr lang="en-US" sz="636" spc="26">
                  <a:solidFill>
                    <a:srgbClr val="F4AE00"/>
                  </a:solidFill>
                  <a:latin typeface="Alfa Slab One Bold"/>
                </a:rPr>
                <a:t>DROP-OFF </a:t>
              </a:r>
            </a:p>
          </p:txBody>
        </p:sp>
        <p:sp>
          <p:nvSpPr>
            <p:cNvPr id="25" name="Freeform 25"/>
            <p:cNvSpPr/>
            <p:nvPr/>
          </p:nvSpPr>
          <p:spPr>
            <a:xfrm rot="4401408">
              <a:off x="3021333" y="1158709"/>
              <a:ext cx="297995" cy="135960"/>
            </a:xfrm>
            <a:custGeom>
              <a:avLst/>
              <a:gdLst/>
              <a:ahLst/>
              <a:cxnLst/>
              <a:rect l="l" t="t" r="r" b="b"/>
              <a:pathLst>
                <a:path w="297995" h="135960">
                  <a:moveTo>
                    <a:pt x="0" y="0"/>
                  </a:moveTo>
                  <a:lnTo>
                    <a:pt x="297994" y="0"/>
                  </a:lnTo>
                  <a:lnTo>
                    <a:pt x="297994" y="135960"/>
                  </a:lnTo>
                  <a:lnTo>
                    <a:pt x="0" y="135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rot="4401408">
              <a:off x="3292428" y="2009516"/>
              <a:ext cx="297995" cy="135960"/>
            </a:xfrm>
            <a:custGeom>
              <a:avLst/>
              <a:gdLst/>
              <a:ahLst/>
              <a:cxnLst/>
              <a:rect l="l" t="t" r="r" b="b"/>
              <a:pathLst>
                <a:path w="297995" h="135960">
                  <a:moveTo>
                    <a:pt x="0" y="0"/>
                  </a:moveTo>
                  <a:lnTo>
                    <a:pt x="297995" y="0"/>
                  </a:lnTo>
                  <a:lnTo>
                    <a:pt x="297995" y="135960"/>
                  </a:lnTo>
                  <a:lnTo>
                    <a:pt x="0" y="135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Freeform 27"/>
            <p:cNvSpPr/>
            <p:nvPr/>
          </p:nvSpPr>
          <p:spPr>
            <a:xfrm rot="5805214">
              <a:off x="2814732" y="159117"/>
              <a:ext cx="297995" cy="135960"/>
            </a:xfrm>
            <a:custGeom>
              <a:avLst/>
              <a:gdLst/>
              <a:ahLst/>
              <a:cxnLst/>
              <a:rect l="l" t="t" r="r" b="b"/>
              <a:pathLst>
                <a:path w="297995" h="135960">
                  <a:moveTo>
                    <a:pt x="0" y="0"/>
                  </a:moveTo>
                  <a:lnTo>
                    <a:pt x="297995" y="0"/>
                  </a:lnTo>
                  <a:lnTo>
                    <a:pt x="297995" y="135960"/>
                  </a:lnTo>
                  <a:lnTo>
                    <a:pt x="0" y="135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Freeform 28"/>
            <p:cNvSpPr/>
            <p:nvPr/>
          </p:nvSpPr>
          <p:spPr>
            <a:xfrm rot="-10472061">
              <a:off x="2232156" y="3214427"/>
              <a:ext cx="276599" cy="126198"/>
            </a:xfrm>
            <a:custGeom>
              <a:avLst/>
              <a:gdLst/>
              <a:ahLst/>
              <a:cxnLst/>
              <a:rect l="l" t="t" r="r" b="b"/>
              <a:pathLst>
                <a:path w="276599" h="126198">
                  <a:moveTo>
                    <a:pt x="0" y="0"/>
                  </a:moveTo>
                  <a:lnTo>
                    <a:pt x="276599" y="0"/>
                  </a:lnTo>
                  <a:lnTo>
                    <a:pt x="276599" y="126198"/>
                  </a:lnTo>
                  <a:lnTo>
                    <a:pt x="0" y="126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9" name="Freeform 29"/>
            <p:cNvSpPr/>
            <p:nvPr/>
          </p:nvSpPr>
          <p:spPr>
            <a:xfrm rot="-6423517">
              <a:off x="1698885" y="2814676"/>
              <a:ext cx="276599" cy="126198"/>
            </a:xfrm>
            <a:custGeom>
              <a:avLst/>
              <a:gdLst/>
              <a:ahLst/>
              <a:cxnLst/>
              <a:rect l="l" t="t" r="r" b="b"/>
              <a:pathLst>
                <a:path w="276599" h="126198">
                  <a:moveTo>
                    <a:pt x="0" y="0"/>
                  </a:moveTo>
                  <a:lnTo>
                    <a:pt x="276599" y="0"/>
                  </a:lnTo>
                  <a:lnTo>
                    <a:pt x="276599" y="126198"/>
                  </a:lnTo>
                  <a:lnTo>
                    <a:pt x="0" y="126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TextBox 30"/>
            <p:cNvSpPr txBox="1"/>
            <p:nvPr/>
          </p:nvSpPr>
          <p:spPr>
            <a:xfrm>
              <a:off x="187987" y="254096"/>
              <a:ext cx="3541141" cy="613071"/>
            </a:xfrm>
            <a:prstGeom prst="rect">
              <a:avLst/>
            </a:prstGeom>
          </p:spPr>
          <p:txBody>
            <a:bodyPr lIns="0" tIns="0" rIns="0" bIns="0" rtlCol="0" anchor="t">
              <a:spAutoFit/>
            </a:bodyPr>
            <a:lstStyle/>
            <a:p>
              <a:pPr>
                <a:lnSpc>
                  <a:spcPts val="1262"/>
                </a:lnSpc>
              </a:pPr>
              <a:r>
                <a:rPr lang="en-US" sz="901" spc="45">
                  <a:solidFill>
                    <a:srgbClr val="F4AE00"/>
                  </a:solidFill>
                  <a:latin typeface="Oswald"/>
                </a:rPr>
                <a:t>LOWER PANTRY</a:t>
              </a:r>
            </a:p>
            <a:p>
              <a:pPr>
                <a:lnSpc>
                  <a:spcPts val="1262"/>
                </a:lnSpc>
              </a:pPr>
              <a:r>
                <a:rPr lang="en-US" sz="901" spc="45">
                  <a:solidFill>
                    <a:srgbClr val="F4AE00"/>
                  </a:solidFill>
                  <a:latin typeface="Oswald"/>
                </a:rPr>
                <a:t>(DROP-OFF LOCATION)</a:t>
              </a:r>
            </a:p>
            <a:p>
              <a:pPr>
                <a:lnSpc>
                  <a:spcPts val="1262"/>
                </a:lnSpc>
              </a:pPr>
              <a:r>
                <a:rPr lang="en-US" sz="901" spc="45">
                  <a:solidFill>
                    <a:srgbClr val="F4AE00"/>
                  </a:solidFill>
                  <a:latin typeface="Oswald"/>
                </a:rPr>
                <a:t>MAP</a:t>
              </a:r>
            </a:p>
          </p:txBody>
        </p:sp>
      </p:grpSp>
      <p:sp>
        <p:nvSpPr>
          <p:cNvPr id="31" name="TextBox 31"/>
          <p:cNvSpPr txBox="1"/>
          <p:nvPr/>
        </p:nvSpPr>
        <p:spPr>
          <a:xfrm>
            <a:off x="9559758" y="7205204"/>
            <a:ext cx="243420" cy="285451"/>
          </a:xfrm>
          <a:prstGeom prst="rect">
            <a:avLst/>
          </a:prstGeom>
        </p:spPr>
        <p:txBody>
          <a:bodyPr lIns="0" tIns="0" rIns="0" bIns="0" rtlCol="0" anchor="t">
            <a:spAutoFit/>
          </a:bodyPr>
          <a:lstStyle/>
          <a:p>
            <a:pPr algn="ctr">
              <a:lnSpc>
                <a:spcPts val="2239"/>
              </a:lnSpc>
            </a:pPr>
            <a:r>
              <a:rPr lang="en-US" sz="1599">
                <a:solidFill>
                  <a:srgbClr val="F4AE00"/>
                </a:solidFill>
                <a:latin typeface="Bodoni FLF"/>
              </a:rPr>
              <a:t>3.</a:t>
            </a:r>
          </a:p>
        </p:txBody>
      </p:sp>
      <p:sp>
        <p:nvSpPr>
          <p:cNvPr id="32" name="TextBox 32"/>
          <p:cNvSpPr txBox="1"/>
          <p:nvPr/>
        </p:nvSpPr>
        <p:spPr>
          <a:xfrm>
            <a:off x="718824" y="6844303"/>
            <a:ext cx="5489729" cy="433219"/>
          </a:xfrm>
          <a:prstGeom prst="rect">
            <a:avLst/>
          </a:prstGeom>
        </p:spPr>
        <p:txBody>
          <a:bodyPr lIns="0" tIns="0" rIns="0" bIns="0" rtlCol="0" anchor="t">
            <a:spAutoFit/>
          </a:bodyPr>
          <a:lstStyle/>
          <a:p>
            <a:pPr>
              <a:lnSpc>
                <a:spcPts val="1260"/>
              </a:lnSpc>
            </a:pPr>
            <a:r>
              <a:rPr lang="en-US" sz="900" spc="45">
                <a:solidFill>
                  <a:srgbClr val="000000"/>
                </a:solidFill>
                <a:latin typeface="Montserrat Bold"/>
              </a:rPr>
              <a:t>Please Note:</a:t>
            </a:r>
          </a:p>
          <a:p>
            <a:pPr>
              <a:lnSpc>
                <a:spcPts val="1260"/>
              </a:lnSpc>
            </a:pPr>
            <a:r>
              <a:rPr lang="en-US" sz="900" spc="45">
                <a:solidFill>
                  <a:srgbClr val="000000"/>
                </a:solidFill>
                <a:latin typeface="Montserrat Italics"/>
              </a:rPr>
              <a:t>If the food you collect is too much for you to store at your facility, you are welcome to bring your donations in more than one trip</a:t>
            </a:r>
            <a:r>
              <a:rPr lang="en-US" sz="900" spc="45">
                <a:solidFill>
                  <a:srgbClr val="000000"/>
                </a:solidFill>
                <a:latin typeface="Montserrat"/>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1348841"/>
            <a:ext cx="8697443" cy="1465524"/>
          </a:xfrm>
          <a:prstGeom prst="rect">
            <a:avLst/>
          </a:prstGeom>
        </p:spPr>
        <p:txBody>
          <a:bodyPr lIns="0" tIns="0" rIns="0" bIns="0" rtlCol="0" anchor="t">
            <a:spAutoFit/>
          </a:bodyPr>
          <a:lstStyle/>
          <a:p>
            <a:pPr marL="248284" lvl="1" indent="-124142">
              <a:lnSpc>
                <a:spcPts val="2012"/>
              </a:lnSpc>
              <a:buFont typeface="Arial"/>
              <a:buChar char="•"/>
            </a:pPr>
            <a:r>
              <a:rPr lang="en-US" sz="1149" spc="57">
                <a:solidFill>
                  <a:srgbClr val="000000"/>
                </a:solidFill>
                <a:latin typeface="Montserrat"/>
              </a:rPr>
              <a:t>Team building</a:t>
            </a:r>
          </a:p>
          <a:p>
            <a:pPr marL="248284" lvl="1" indent="-124142">
              <a:lnSpc>
                <a:spcPts val="2012"/>
              </a:lnSpc>
              <a:buFont typeface="Arial"/>
              <a:buChar char="•"/>
            </a:pPr>
            <a:r>
              <a:rPr lang="en-US" sz="1149" spc="57">
                <a:solidFill>
                  <a:srgbClr val="000000"/>
                </a:solidFill>
                <a:latin typeface="Montserrat"/>
              </a:rPr>
              <a:t>Promotion of your organization as a philanthropic group</a:t>
            </a:r>
          </a:p>
          <a:p>
            <a:pPr marL="248284" lvl="1" indent="-124142">
              <a:lnSpc>
                <a:spcPts val="2012"/>
              </a:lnSpc>
              <a:buFont typeface="Arial"/>
              <a:buChar char="•"/>
            </a:pPr>
            <a:r>
              <a:rPr lang="en-US" sz="1149" spc="57">
                <a:solidFill>
                  <a:srgbClr val="000000"/>
                </a:solidFill>
                <a:latin typeface="Montserrat"/>
              </a:rPr>
              <a:t>Community engagement across your service footprint</a:t>
            </a:r>
          </a:p>
          <a:p>
            <a:pPr marL="248284" lvl="1" indent="-124142">
              <a:lnSpc>
                <a:spcPts val="2012"/>
              </a:lnSpc>
              <a:buFont typeface="Arial"/>
              <a:buChar char="•"/>
            </a:pPr>
            <a:r>
              <a:rPr lang="en-US" sz="1149" spc="57">
                <a:solidFill>
                  <a:srgbClr val="000000"/>
                </a:solidFill>
                <a:latin typeface="Montserrat"/>
              </a:rPr>
              <a:t>Community service experiences for employees and members</a:t>
            </a:r>
          </a:p>
          <a:p>
            <a:pPr marL="248284" lvl="1" indent="-124142">
              <a:lnSpc>
                <a:spcPts val="2012"/>
              </a:lnSpc>
              <a:buFont typeface="Arial"/>
              <a:buChar char="•"/>
            </a:pPr>
            <a:r>
              <a:rPr lang="en-US" sz="1149" spc="57">
                <a:solidFill>
                  <a:srgbClr val="000000"/>
                </a:solidFill>
                <a:latin typeface="Montserrat"/>
              </a:rPr>
              <a:t>Opportunity to educate your participants on the reality of hunger in our community by arranging a Mission staff member to speak to your group</a:t>
            </a:r>
          </a:p>
        </p:txBody>
      </p:sp>
      <p:sp>
        <p:nvSpPr>
          <p:cNvPr id="3" name="TextBox 3"/>
          <p:cNvSpPr txBox="1"/>
          <p:nvPr/>
        </p:nvSpPr>
        <p:spPr>
          <a:xfrm>
            <a:off x="777240" y="4079937"/>
            <a:ext cx="9070823" cy="2943748"/>
          </a:xfrm>
          <a:prstGeom prst="rect">
            <a:avLst/>
          </a:prstGeom>
        </p:spPr>
        <p:txBody>
          <a:bodyPr lIns="0" tIns="0" rIns="0" bIns="0" rtlCol="0" anchor="t">
            <a:spAutoFit/>
          </a:bodyPr>
          <a:lstStyle/>
          <a:p>
            <a:pPr marL="237491" lvl="1" indent="-118745">
              <a:lnSpc>
                <a:spcPts val="2035"/>
              </a:lnSpc>
              <a:buFont typeface="Arial"/>
              <a:buChar char="•"/>
            </a:pPr>
            <a:r>
              <a:rPr lang="en-US" sz="1100" spc="55">
                <a:solidFill>
                  <a:srgbClr val="000000"/>
                </a:solidFill>
                <a:latin typeface="Montserrat"/>
              </a:rPr>
              <a:t>Determine if your drive will collect food, funds, or both.</a:t>
            </a:r>
          </a:p>
          <a:p>
            <a:pPr marL="237491" lvl="1" indent="-118745">
              <a:lnSpc>
                <a:spcPts val="2035"/>
              </a:lnSpc>
              <a:buFont typeface="Arial"/>
              <a:buChar char="•"/>
            </a:pPr>
            <a:r>
              <a:rPr lang="en-US" sz="1100" spc="55">
                <a:solidFill>
                  <a:srgbClr val="000000"/>
                </a:solidFill>
                <a:latin typeface="Montserrat"/>
              </a:rPr>
              <a:t>Recruit a team to assist you - establish roles for individuals who will champion the drive. </a:t>
            </a:r>
          </a:p>
          <a:p>
            <a:pPr marL="237491" lvl="1" indent="-118745">
              <a:lnSpc>
                <a:spcPts val="2035"/>
              </a:lnSpc>
              <a:buFont typeface="Arial"/>
              <a:buChar char="•"/>
            </a:pPr>
            <a:r>
              <a:rPr lang="en-US" sz="1100" spc="55">
                <a:solidFill>
                  <a:srgbClr val="000000"/>
                </a:solidFill>
                <a:latin typeface="Montserrat"/>
              </a:rPr>
              <a:t>Establish goals including how many pounds you want to collect or how much money you want to raise. Take this opportunity to raise awareness and educate about food insecurity in your community.</a:t>
            </a:r>
          </a:p>
          <a:p>
            <a:pPr marL="237491" lvl="1" indent="-118745">
              <a:lnSpc>
                <a:spcPts val="2035"/>
              </a:lnSpc>
              <a:buFont typeface="Arial"/>
              <a:buChar char="•"/>
            </a:pPr>
            <a:r>
              <a:rPr lang="en-US" sz="1100" spc="55">
                <a:solidFill>
                  <a:srgbClr val="000000"/>
                </a:solidFill>
                <a:latin typeface="Montserrat"/>
              </a:rPr>
              <a:t>Determine a start and end date for your drive and where collection bins will be located.</a:t>
            </a:r>
          </a:p>
          <a:p>
            <a:pPr marL="237491" lvl="1" indent="-118745">
              <a:lnSpc>
                <a:spcPts val="2035"/>
              </a:lnSpc>
              <a:buFont typeface="Arial"/>
              <a:buChar char="•"/>
            </a:pPr>
            <a:r>
              <a:rPr lang="en-US" sz="1100" spc="55">
                <a:solidFill>
                  <a:srgbClr val="000000"/>
                </a:solidFill>
                <a:latin typeface="Montserrat"/>
              </a:rPr>
              <a:t>Contact WRM's Food Program for advice, to arrange drop-off, and for support (</a:t>
            </a:r>
            <a:r>
              <a:rPr lang="en-US" sz="1100" spc="55">
                <a:solidFill>
                  <a:srgbClr val="000000"/>
                </a:solidFill>
                <a:latin typeface="Montserrat Bold"/>
              </a:rPr>
              <a:t>see 'Contact Info' page</a:t>
            </a:r>
            <a:r>
              <a:rPr lang="en-US" sz="1100" spc="55">
                <a:solidFill>
                  <a:srgbClr val="000000"/>
                </a:solidFill>
                <a:latin typeface="Montserrat"/>
              </a:rPr>
              <a:t>).</a:t>
            </a:r>
          </a:p>
          <a:p>
            <a:pPr marL="237491" lvl="1" indent="-118745">
              <a:lnSpc>
                <a:spcPts val="2035"/>
              </a:lnSpc>
              <a:buFont typeface="Arial"/>
              <a:buChar char="•"/>
            </a:pPr>
            <a:r>
              <a:rPr lang="en-US" sz="1100" spc="55">
                <a:solidFill>
                  <a:srgbClr val="000000"/>
                </a:solidFill>
                <a:latin typeface="Montserrat"/>
              </a:rPr>
              <a:t>Use the enclosed marketing materials (</a:t>
            </a:r>
            <a:r>
              <a:rPr lang="en-US" sz="1100" spc="55">
                <a:solidFill>
                  <a:srgbClr val="000000"/>
                </a:solidFill>
                <a:latin typeface="Montserrat Bold"/>
              </a:rPr>
              <a:t>starting page on page 5</a:t>
            </a:r>
            <a:r>
              <a:rPr lang="en-US" sz="1100" spc="55">
                <a:solidFill>
                  <a:srgbClr val="000000"/>
                </a:solidFill>
                <a:latin typeface="Montserrat"/>
              </a:rPr>
              <a:t>) to promote your drive. </a:t>
            </a:r>
          </a:p>
          <a:p>
            <a:pPr marL="237491" lvl="1" indent="-118745">
              <a:lnSpc>
                <a:spcPts val="2035"/>
              </a:lnSpc>
              <a:buFont typeface="Arial"/>
              <a:buChar char="•"/>
            </a:pPr>
            <a:r>
              <a:rPr lang="en-US" sz="1100" spc="55">
                <a:solidFill>
                  <a:srgbClr val="000000"/>
                </a:solidFill>
                <a:latin typeface="Montserrat"/>
              </a:rPr>
              <a:t>Select a prime location for your food drive. High traffic areas where the collection bins are visible are best.</a:t>
            </a:r>
          </a:p>
          <a:p>
            <a:pPr marL="237491" lvl="1" indent="-118745">
              <a:lnSpc>
                <a:spcPts val="2035"/>
              </a:lnSpc>
              <a:buFont typeface="Arial"/>
              <a:buChar char="•"/>
            </a:pPr>
            <a:r>
              <a:rPr lang="en-US" sz="1100" spc="55">
                <a:solidFill>
                  <a:srgbClr val="000000"/>
                </a:solidFill>
                <a:latin typeface="Montserrat"/>
              </a:rPr>
              <a:t>Promote and launch the drive, provide reminders and congratulate participants as the drive progresses. Offer healthy competition among classrooms, departments, or teams.</a:t>
            </a:r>
          </a:p>
          <a:p>
            <a:pPr marL="237491" lvl="1" indent="-118745">
              <a:lnSpc>
                <a:spcPts val="2035"/>
              </a:lnSpc>
              <a:buFont typeface="Arial"/>
              <a:buChar char="•"/>
            </a:pPr>
            <a:r>
              <a:rPr lang="en-US" sz="1100" spc="55">
                <a:solidFill>
                  <a:srgbClr val="000000"/>
                </a:solidFill>
                <a:latin typeface="Montserrat"/>
              </a:rPr>
              <a:t>Tally your results to share with your group and deliver the items or funds to the Mission (</a:t>
            </a:r>
            <a:r>
              <a:rPr lang="en-US" sz="1100" spc="55">
                <a:solidFill>
                  <a:srgbClr val="000000"/>
                </a:solidFill>
                <a:latin typeface="Montserrat Bold"/>
              </a:rPr>
              <a:t>see page 3</a:t>
            </a:r>
            <a:r>
              <a:rPr lang="en-US" sz="1100" spc="55">
                <a:solidFill>
                  <a:srgbClr val="000000"/>
                </a:solidFill>
                <a:latin typeface="Montserrat"/>
              </a:rPr>
              <a:t>).</a:t>
            </a:r>
          </a:p>
          <a:p>
            <a:pPr marL="237491" lvl="1" indent="-118745">
              <a:lnSpc>
                <a:spcPts val="2035"/>
              </a:lnSpc>
              <a:buFont typeface="Arial"/>
              <a:buChar char="•"/>
            </a:pPr>
            <a:r>
              <a:rPr lang="en-US" sz="1100" spc="55">
                <a:solidFill>
                  <a:srgbClr val="000000"/>
                </a:solidFill>
                <a:latin typeface="Montserrat"/>
              </a:rPr>
              <a:t>Document your plan and track results so that you can build on your success next year.</a:t>
            </a:r>
          </a:p>
        </p:txBody>
      </p:sp>
      <p:sp>
        <p:nvSpPr>
          <p:cNvPr id="4" name="TextBox 4"/>
          <p:cNvSpPr txBox="1"/>
          <p:nvPr/>
        </p:nvSpPr>
        <p:spPr>
          <a:xfrm>
            <a:off x="777240" y="438761"/>
            <a:ext cx="8023986" cy="378460"/>
          </a:xfrm>
          <a:prstGeom prst="rect">
            <a:avLst/>
          </a:prstGeom>
        </p:spPr>
        <p:txBody>
          <a:bodyPr lIns="0" tIns="0" rIns="0" bIns="0" rtlCol="0" anchor="t">
            <a:spAutoFit/>
          </a:bodyPr>
          <a:lstStyle/>
          <a:p>
            <a:pPr>
              <a:lnSpc>
                <a:spcPts val="3079"/>
              </a:lnSpc>
            </a:pPr>
            <a:r>
              <a:rPr lang="en-US" sz="2799" spc="139">
                <a:solidFill>
                  <a:srgbClr val="F4AE00"/>
                </a:solidFill>
                <a:latin typeface="Oswald"/>
              </a:rPr>
              <a:t>BENEFITS OF CONDUCTING A FOOD/FUND DRIVE</a:t>
            </a:r>
          </a:p>
        </p:txBody>
      </p:sp>
      <p:sp>
        <p:nvSpPr>
          <p:cNvPr id="5" name="AutoShape 5"/>
          <p:cNvSpPr/>
          <p:nvPr/>
        </p:nvSpPr>
        <p:spPr>
          <a:xfrm>
            <a:off x="-553175" y="-82153"/>
            <a:ext cx="973378" cy="8018265"/>
          </a:xfrm>
          <a:prstGeom prst="rect">
            <a:avLst/>
          </a:prstGeom>
          <a:solidFill>
            <a:srgbClr val="F4AE00"/>
          </a:solidFill>
        </p:spPr>
        <p:txBody>
          <a:bodyPr/>
          <a:lstStyle/>
          <a:p>
            <a:endParaRPr lang="en-US"/>
          </a:p>
        </p:txBody>
      </p:sp>
      <p:sp>
        <p:nvSpPr>
          <p:cNvPr id="6" name="AutoShape 6"/>
          <p:cNvSpPr/>
          <p:nvPr/>
        </p:nvSpPr>
        <p:spPr>
          <a:xfrm>
            <a:off x="777240" y="1017112"/>
            <a:ext cx="1096784" cy="85532"/>
          </a:xfrm>
          <a:prstGeom prst="rect">
            <a:avLst/>
          </a:prstGeom>
          <a:solidFill>
            <a:srgbClr val="F4AE00"/>
          </a:solidFill>
        </p:spPr>
        <p:txBody>
          <a:bodyPr/>
          <a:lstStyle/>
          <a:p>
            <a:endParaRPr lang="en-US"/>
          </a:p>
        </p:txBody>
      </p:sp>
      <p:sp>
        <p:nvSpPr>
          <p:cNvPr id="7" name="TextBox 7"/>
          <p:cNvSpPr txBox="1"/>
          <p:nvPr/>
        </p:nvSpPr>
        <p:spPr>
          <a:xfrm>
            <a:off x="777240" y="3335275"/>
            <a:ext cx="8023986" cy="378460"/>
          </a:xfrm>
          <a:prstGeom prst="rect">
            <a:avLst/>
          </a:prstGeom>
        </p:spPr>
        <p:txBody>
          <a:bodyPr lIns="0" tIns="0" rIns="0" bIns="0" rtlCol="0" anchor="t">
            <a:spAutoFit/>
          </a:bodyPr>
          <a:lstStyle/>
          <a:p>
            <a:pPr>
              <a:lnSpc>
                <a:spcPts val="3079"/>
              </a:lnSpc>
            </a:pPr>
            <a:r>
              <a:rPr lang="en-US" sz="2799" spc="139">
                <a:solidFill>
                  <a:srgbClr val="F4AE00"/>
                </a:solidFill>
                <a:latin typeface="Oswald"/>
              </a:rPr>
              <a:t>GETTING STARTED</a:t>
            </a:r>
          </a:p>
        </p:txBody>
      </p:sp>
      <p:sp>
        <p:nvSpPr>
          <p:cNvPr id="8" name="AutoShape 8"/>
          <p:cNvSpPr/>
          <p:nvPr/>
        </p:nvSpPr>
        <p:spPr>
          <a:xfrm>
            <a:off x="777240" y="3892170"/>
            <a:ext cx="1096784" cy="85532"/>
          </a:xfrm>
          <a:prstGeom prst="rect">
            <a:avLst/>
          </a:prstGeom>
          <a:solidFill>
            <a:srgbClr val="F4AE00"/>
          </a:solidFill>
        </p:spPr>
        <p:txBody>
          <a:bodyPr/>
          <a:lstStyle/>
          <a:p>
            <a:endParaRPr lang="en-US"/>
          </a:p>
        </p:txBody>
      </p:sp>
      <p:sp>
        <p:nvSpPr>
          <p:cNvPr id="9" name="TextBox 9"/>
          <p:cNvSpPr txBox="1"/>
          <p:nvPr/>
        </p:nvSpPr>
        <p:spPr>
          <a:xfrm>
            <a:off x="9559758" y="7205204"/>
            <a:ext cx="243420" cy="285451"/>
          </a:xfrm>
          <a:prstGeom prst="rect">
            <a:avLst/>
          </a:prstGeom>
        </p:spPr>
        <p:txBody>
          <a:bodyPr lIns="0" tIns="0" rIns="0" bIns="0" rtlCol="0" anchor="t">
            <a:spAutoFit/>
          </a:bodyPr>
          <a:lstStyle/>
          <a:p>
            <a:pPr algn="ctr">
              <a:lnSpc>
                <a:spcPts val="2239"/>
              </a:lnSpc>
            </a:pPr>
            <a:r>
              <a:rPr lang="en-US" sz="1599">
                <a:solidFill>
                  <a:srgbClr val="F4AE00"/>
                </a:solidFill>
                <a:latin typeface="Bodoni FLF"/>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7037" y="-82153"/>
            <a:ext cx="5507193" cy="8383596"/>
          </a:xfrm>
          <a:prstGeom prst="rect">
            <a:avLst/>
          </a:prstGeom>
          <a:solidFill>
            <a:srgbClr val="2D2D2D"/>
          </a:solidFill>
        </p:spPr>
        <p:txBody>
          <a:bodyPr/>
          <a:lstStyle/>
          <a:p>
            <a:endParaRPr lang="en-US"/>
          </a:p>
        </p:txBody>
      </p:sp>
      <p:grpSp>
        <p:nvGrpSpPr>
          <p:cNvPr id="3" name="Group 3"/>
          <p:cNvGrpSpPr/>
          <p:nvPr/>
        </p:nvGrpSpPr>
        <p:grpSpPr>
          <a:xfrm>
            <a:off x="777240" y="-82153"/>
            <a:ext cx="3722916" cy="7854553"/>
            <a:chOff x="0" y="0"/>
            <a:chExt cx="4963888" cy="10472738"/>
          </a:xfrm>
        </p:grpSpPr>
        <p:pic>
          <p:nvPicPr>
            <p:cNvPr id="4" name="Picture 4"/>
            <p:cNvPicPr>
              <a:picLocks noChangeAspect="1"/>
            </p:cNvPicPr>
            <p:nvPr/>
          </p:nvPicPr>
          <p:blipFill>
            <a:blip r:embed="rId2">
              <a:alphaModFix amt="25000"/>
            </a:blip>
            <a:srcRect l="33430" r="33430"/>
            <a:stretch>
              <a:fillRect/>
            </a:stretch>
          </p:blipFill>
          <p:spPr>
            <a:xfrm>
              <a:off x="0" y="0"/>
              <a:ext cx="4963888" cy="10472738"/>
            </a:xfrm>
            <a:prstGeom prst="rect">
              <a:avLst/>
            </a:prstGeom>
          </p:spPr>
        </p:pic>
      </p:grpSp>
      <p:sp>
        <p:nvSpPr>
          <p:cNvPr id="5" name="AutoShape 5"/>
          <p:cNvSpPr/>
          <p:nvPr/>
        </p:nvSpPr>
        <p:spPr>
          <a:xfrm>
            <a:off x="-176808" y="-82153"/>
            <a:ext cx="973378" cy="8018265"/>
          </a:xfrm>
          <a:prstGeom prst="rect">
            <a:avLst/>
          </a:prstGeom>
          <a:solidFill>
            <a:srgbClr val="F4AE00"/>
          </a:solidFill>
        </p:spPr>
        <p:txBody>
          <a:bodyPr/>
          <a:lstStyle/>
          <a:p>
            <a:endParaRPr lang="en-US"/>
          </a:p>
        </p:txBody>
      </p:sp>
      <p:sp>
        <p:nvSpPr>
          <p:cNvPr id="6" name="AutoShape 6"/>
          <p:cNvSpPr/>
          <p:nvPr/>
        </p:nvSpPr>
        <p:spPr>
          <a:xfrm>
            <a:off x="1296591" y="2771682"/>
            <a:ext cx="1178719" cy="112608"/>
          </a:xfrm>
          <a:prstGeom prst="rect">
            <a:avLst/>
          </a:prstGeom>
          <a:solidFill>
            <a:srgbClr val="F4AE00"/>
          </a:solidFill>
        </p:spPr>
        <p:txBody>
          <a:bodyPr/>
          <a:lstStyle/>
          <a:p>
            <a:endParaRPr lang="en-US"/>
          </a:p>
        </p:txBody>
      </p:sp>
      <p:sp>
        <p:nvSpPr>
          <p:cNvPr id="7" name="Freeform 7"/>
          <p:cNvSpPr/>
          <p:nvPr/>
        </p:nvSpPr>
        <p:spPr>
          <a:xfrm>
            <a:off x="5029200" y="5637057"/>
            <a:ext cx="1145343" cy="1161834"/>
          </a:xfrm>
          <a:custGeom>
            <a:avLst/>
            <a:gdLst/>
            <a:ahLst/>
            <a:cxnLst/>
            <a:rect l="l" t="t" r="r" b="b"/>
            <a:pathLst>
              <a:path w="1145343" h="1161834">
                <a:moveTo>
                  <a:pt x="0" y="0"/>
                </a:moveTo>
                <a:lnTo>
                  <a:pt x="1145343" y="0"/>
                </a:lnTo>
                <a:lnTo>
                  <a:pt x="1145343" y="1161834"/>
                </a:lnTo>
                <a:lnTo>
                  <a:pt x="0" y="1161834"/>
                </a:lnTo>
                <a:lnTo>
                  <a:pt x="0" y="0"/>
                </a:lnTo>
                <a:close/>
              </a:path>
            </a:pathLst>
          </a:custGeom>
          <a:blipFill>
            <a:blip r:embed="rId3"/>
            <a:stretch>
              <a:fillRect l="-10645" t="-9074" r="-9124" b="-8994"/>
            </a:stretch>
          </a:blipFill>
        </p:spPr>
        <p:txBody>
          <a:bodyPr/>
          <a:lstStyle/>
          <a:p>
            <a:endParaRPr lang="en-US"/>
          </a:p>
        </p:txBody>
      </p:sp>
      <p:sp>
        <p:nvSpPr>
          <p:cNvPr id="8" name="TextBox 8"/>
          <p:cNvSpPr txBox="1"/>
          <p:nvPr/>
        </p:nvSpPr>
        <p:spPr>
          <a:xfrm rot="-162893">
            <a:off x="6469244" y="5621048"/>
            <a:ext cx="2983833" cy="552674"/>
          </a:xfrm>
          <a:prstGeom prst="rect">
            <a:avLst/>
          </a:prstGeom>
        </p:spPr>
        <p:txBody>
          <a:bodyPr lIns="0" tIns="0" rIns="0" bIns="0" rtlCol="0" anchor="t">
            <a:spAutoFit/>
          </a:bodyPr>
          <a:lstStyle/>
          <a:p>
            <a:pPr algn="ctr">
              <a:lnSpc>
                <a:spcPts val="2309"/>
              </a:lnSpc>
            </a:pPr>
            <a:r>
              <a:rPr lang="en-US" sz="1499">
                <a:solidFill>
                  <a:srgbClr val="CF3232"/>
                </a:solidFill>
                <a:latin typeface="Shadows Into Light Two Bold"/>
              </a:rPr>
              <a:t>View our most up-to-date</a:t>
            </a:r>
          </a:p>
          <a:p>
            <a:pPr algn="ctr">
              <a:lnSpc>
                <a:spcPts val="2309"/>
              </a:lnSpc>
            </a:pPr>
            <a:r>
              <a:rPr lang="en-US" sz="1499">
                <a:solidFill>
                  <a:srgbClr val="CF3232"/>
                </a:solidFill>
                <a:latin typeface="Shadows Into Light Two Bold"/>
              </a:rPr>
              <a:t>list of needs here</a:t>
            </a:r>
          </a:p>
        </p:txBody>
      </p:sp>
      <p:sp>
        <p:nvSpPr>
          <p:cNvPr id="9" name="Freeform 9"/>
          <p:cNvSpPr/>
          <p:nvPr/>
        </p:nvSpPr>
        <p:spPr>
          <a:xfrm rot="-1511689" flipH="1">
            <a:off x="6298179" y="5673334"/>
            <a:ext cx="513234" cy="473324"/>
          </a:xfrm>
          <a:custGeom>
            <a:avLst/>
            <a:gdLst/>
            <a:ahLst/>
            <a:cxnLst/>
            <a:rect l="l" t="t" r="r" b="b"/>
            <a:pathLst>
              <a:path w="513234" h="473324">
                <a:moveTo>
                  <a:pt x="513234" y="0"/>
                </a:moveTo>
                <a:lnTo>
                  <a:pt x="0" y="0"/>
                </a:lnTo>
                <a:lnTo>
                  <a:pt x="0" y="473323"/>
                </a:lnTo>
                <a:lnTo>
                  <a:pt x="513234" y="473323"/>
                </a:lnTo>
                <a:lnTo>
                  <a:pt x="51323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1296591" y="875691"/>
            <a:ext cx="2927672" cy="1659965"/>
          </a:xfrm>
          <a:prstGeom prst="rect">
            <a:avLst/>
          </a:prstGeom>
        </p:spPr>
        <p:txBody>
          <a:bodyPr lIns="0" tIns="0" rIns="0" bIns="0" rtlCol="0" anchor="t">
            <a:spAutoFit/>
          </a:bodyPr>
          <a:lstStyle/>
          <a:p>
            <a:pPr>
              <a:lnSpc>
                <a:spcPts val="4399"/>
              </a:lnSpc>
            </a:pPr>
            <a:r>
              <a:rPr lang="en-US" sz="3999" spc="199">
                <a:solidFill>
                  <a:srgbClr val="F4AE00"/>
                </a:solidFill>
                <a:latin typeface="Oswald"/>
              </a:rPr>
              <a:t>FOOD </a:t>
            </a:r>
          </a:p>
          <a:p>
            <a:pPr>
              <a:lnSpc>
                <a:spcPts val="4399"/>
              </a:lnSpc>
            </a:pPr>
            <a:r>
              <a:rPr lang="en-US" sz="3999" spc="199">
                <a:solidFill>
                  <a:srgbClr val="F4AE00"/>
                </a:solidFill>
                <a:latin typeface="Oswald"/>
              </a:rPr>
              <a:t>DONATION</a:t>
            </a:r>
          </a:p>
          <a:p>
            <a:pPr>
              <a:lnSpc>
                <a:spcPts val="4399"/>
              </a:lnSpc>
            </a:pPr>
            <a:r>
              <a:rPr lang="en-US" sz="3999" spc="199">
                <a:solidFill>
                  <a:srgbClr val="F4AE00"/>
                </a:solidFill>
                <a:latin typeface="Oswald"/>
              </a:rPr>
              <a:t>LIST </a:t>
            </a:r>
          </a:p>
        </p:txBody>
      </p:sp>
      <p:sp>
        <p:nvSpPr>
          <p:cNvPr id="11" name="TextBox 11"/>
          <p:cNvSpPr txBox="1"/>
          <p:nvPr/>
        </p:nvSpPr>
        <p:spPr>
          <a:xfrm>
            <a:off x="5029200" y="562199"/>
            <a:ext cx="4638176" cy="667908"/>
          </a:xfrm>
          <a:prstGeom prst="rect">
            <a:avLst/>
          </a:prstGeom>
        </p:spPr>
        <p:txBody>
          <a:bodyPr lIns="0" tIns="0" rIns="0" bIns="0" rtlCol="0" anchor="t">
            <a:spAutoFit/>
          </a:bodyPr>
          <a:lstStyle/>
          <a:p>
            <a:pPr>
              <a:lnSpc>
                <a:spcPts val="1819"/>
              </a:lnSpc>
            </a:pPr>
            <a:r>
              <a:rPr lang="en-US" sz="1299" spc="64">
                <a:solidFill>
                  <a:srgbClr val="1F6BB7"/>
                </a:solidFill>
                <a:latin typeface="Montserrat Bold"/>
              </a:rPr>
              <a:t>Our most needed items are listed below and will be directly distributed to individuals and families in need. </a:t>
            </a:r>
          </a:p>
        </p:txBody>
      </p:sp>
      <p:sp>
        <p:nvSpPr>
          <p:cNvPr id="12" name="TextBox 12"/>
          <p:cNvSpPr txBox="1"/>
          <p:nvPr/>
        </p:nvSpPr>
        <p:spPr>
          <a:xfrm>
            <a:off x="4995456" y="1416567"/>
            <a:ext cx="4081946" cy="3059138"/>
          </a:xfrm>
          <a:prstGeom prst="rect">
            <a:avLst/>
          </a:prstGeom>
        </p:spPr>
        <p:txBody>
          <a:bodyPr lIns="0" tIns="0" rIns="0" bIns="0" rtlCol="0" anchor="t">
            <a:spAutoFit/>
          </a:bodyPr>
          <a:lstStyle/>
          <a:p>
            <a:pPr marL="280671" lvl="1" indent="-140336">
              <a:lnSpc>
                <a:spcPts val="2262"/>
              </a:lnSpc>
              <a:buFont typeface="Arial"/>
              <a:buChar char="•"/>
            </a:pPr>
            <a:r>
              <a:rPr lang="en-US" sz="1300" spc="65">
                <a:solidFill>
                  <a:srgbClr val="000000"/>
                </a:solidFill>
                <a:latin typeface="Montserrat"/>
              </a:rPr>
              <a:t>Shelf-stable milks</a:t>
            </a:r>
          </a:p>
          <a:p>
            <a:pPr marL="280671" lvl="1" indent="-140336">
              <a:lnSpc>
                <a:spcPts val="2262"/>
              </a:lnSpc>
              <a:buFont typeface="Arial"/>
              <a:buChar char="•"/>
            </a:pPr>
            <a:r>
              <a:rPr lang="en-US" sz="1300" spc="65">
                <a:solidFill>
                  <a:srgbClr val="000000"/>
                </a:solidFill>
                <a:latin typeface="Montserrat"/>
              </a:rPr>
              <a:t>Cooking oil</a:t>
            </a:r>
          </a:p>
          <a:p>
            <a:pPr marL="280671" lvl="1" indent="-140336">
              <a:lnSpc>
                <a:spcPts val="2262"/>
              </a:lnSpc>
              <a:buFont typeface="Arial"/>
              <a:buChar char="•"/>
            </a:pPr>
            <a:r>
              <a:rPr lang="en-US" sz="1300" spc="65">
                <a:solidFill>
                  <a:srgbClr val="000000"/>
                </a:solidFill>
                <a:latin typeface="Montserrat"/>
              </a:rPr>
              <a:t>Peanut or nut butters</a:t>
            </a:r>
          </a:p>
          <a:p>
            <a:pPr marL="280671" lvl="1" indent="-140336">
              <a:lnSpc>
                <a:spcPts val="2262"/>
              </a:lnSpc>
              <a:buFont typeface="Arial"/>
              <a:buChar char="•"/>
            </a:pPr>
            <a:r>
              <a:rPr lang="en-US" sz="1300" spc="65">
                <a:solidFill>
                  <a:srgbClr val="000000"/>
                </a:solidFill>
                <a:latin typeface="Montserrat"/>
              </a:rPr>
              <a:t>Nuts</a:t>
            </a:r>
          </a:p>
          <a:p>
            <a:pPr marL="280671" lvl="1" indent="-140336">
              <a:lnSpc>
                <a:spcPts val="2262"/>
              </a:lnSpc>
              <a:buFont typeface="Arial"/>
              <a:buChar char="•"/>
            </a:pPr>
            <a:r>
              <a:rPr lang="en-US" sz="1300" spc="65">
                <a:solidFill>
                  <a:srgbClr val="000000"/>
                </a:solidFill>
                <a:latin typeface="Montserrat"/>
              </a:rPr>
              <a:t>Grains or rice</a:t>
            </a:r>
          </a:p>
          <a:p>
            <a:pPr marL="280671" lvl="1" indent="-140336">
              <a:lnSpc>
                <a:spcPts val="2262"/>
              </a:lnSpc>
              <a:buFont typeface="Arial"/>
              <a:buChar char="•"/>
            </a:pPr>
            <a:r>
              <a:rPr lang="en-US" sz="1300" spc="65">
                <a:solidFill>
                  <a:srgbClr val="000000"/>
                </a:solidFill>
                <a:latin typeface="Montserrat"/>
              </a:rPr>
              <a:t>Pasta</a:t>
            </a:r>
          </a:p>
          <a:p>
            <a:pPr marL="280671" lvl="1" indent="-140336">
              <a:lnSpc>
                <a:spcPts val="2262"/>
              </a:lnSpc>
              <a:buFont typeface="Arial"/>
              <a:buChar char="•"/>
            </a:pPr>
            <a:r>
              <a:rPr lang="en-US" sz="1300" spc="65">
                <a:solidFill>
                  <a:srgbClr val="000000"/>
                </a:solidFill>
                <a:latin typeface="Montserrat"/>
              </a:rPr>
              <a:t>Fruit cups</a:t>
            </a:r>
          </a:p>
          <a:p>
            <a:pPr marL="280671" lvl="1" indent="-140336">
              <a:lnSpc>
                <a:spcPts val="2262"/>
              </a:lnSpc>
              <a:buFont typeface="Arial"/>
              <a:buChar char="•"/>
            </a:pPr>
            <a:r>
              <a:rPr lang="en-US" sz="1300" spc="65">
                <a:solidFill>
                  <a:srgbClr val="000000"/>
                </a:solidFill>
                <a:latin typeface="Montserrat"/>
              </a:rPr>
              <a:t>Quick or instant meals</a:t>
            </a:r>
          </a:p>
          <a:p>
            <a:pPr marL="280671" lvl="1" indent="-140336">
              <a:lnSpc>
                <a:spcPts val="2262"/>
              </a:lnSpc>
              <a:buFont typeface="Arial"/>
              <a:buChar char="•"/>
            </a:pPr>
            <a:r>
              <a:rPr lang="en-US" sz="1300" spc="65">
                <a:solidFill>
                  <a:srgbClr val="000000"/>
                </a:solidFill>
                <a:latin typeface="Montserrat"/>
              </a:rPr>
              <a:t>Grab and go breakfast items</a:t>
            </a:r>
          </a:p>
          <a:p>
            <a:pPr marL="280671" lvl="1" indent="-140336">
              <a:lnSpc>
                <a:spcPts val="2262"/>
              </a:lnSpc>
              <a:buFont typeface="Arial"/>
              <a:buChar char="•"/>
            </a:pPr>
            <a:r>
              <a:rPr lang="en-US" sz="1300" spc="65">
                <a:solidFill>
                  <a:srgbClr val="000000"/>
                </a:solidFill>
                <a:latin typeface="Montserrat"/>
              </a:rPr>
              <a:t>Individually packaged snacks</a:t>
            </a:r>
          </a:p>
          <a:p>
            <a:pPr marL="280671" lvl="1" indent="-140336">
              <a:lnSpc>
                <a:spcPts val="2262"/>
              </a:lnSpc>
              <a:buFont typeface="Arial"/>
              <a:buChar char="•"/>
            </a:pPr>
            <a:r>
              <a:rPr lang="en-US" sz="1300" spc="65">
                <a:solidFill>
                  <a:srgbClr val="000000"/>
                </a:solidFill>
                <a:latin typeface="Montserrat"/>
              </a:rPr>
              <a:t>Bottled water</a:t>
            </a:r>
          </a:p>
        </p:txBody>
      </p:sp>
      <p:sp>
        <p:nvSpPr>
          <p:cNvPr id="13" name="TextBox 13"/>
          <p:cNvSpPr txBox="1"/>
          <p:nvPr/>
        </p:nvSpPr>
        <p:spPr>
          <a:xfrm>
            <a:off x="5029200" y="4811684"/>
            <a:ext cx="4773978" cy="568198"/>
          </a:xfrm>
          <a:prstGeom prst="rect">
            <a:avLst/>
          </a:prstGeom>
        </p:spPr>
        <p:txBody>
          <a:bodyPr lIns="0" tIns="0" rIns="0" bIns="0" rtlCol="0" anchor="t">
            <a:spAutoFit/>
          </a:bodyPr>
          <a:lstStyle/>
          <a:p>
            <a:pPr>
              <a:lnSpc>
                <a:spcPts val="1586"/>
              </a:lnSpc>
            </a:pPr>
            <a:r>
              <a:rPr lang="en-US" sz="1300" spc="65">
                <a:solidFill>
                  <a:srgbClr val="000000"/>
                </a:solidFill>
                <a:latin typeface="Montserrat"/>
              </a:rPr>
              <a:t>For our </a:t>
            </a:r>
            <a:r>
              <a:rPr lang="en-US" sz="1300" spc="65">
                <a:solidFill>
                  <a:srgbClr val="1F6BB7"/>
                </a:solidFill>
                <a:latin typeface="Montserrat Bold"/>
              </a:rPr>
              <a:t>most up-to-date list</a:t>
            </a:r>
            <a:r>
              <a:rPr lang="en-US" sz="1300" spc="65">
                <a:solidFill>
                  <a:srgbClr val="000000"/>
                </a:solidFill>
                <a:latin typeface="Montserrat"/>
              </a:rPr>
              <a:t> of food donations needed, please visit our </a:t>
            </a:r>
            <a:r>
              <a:rPr lang="en-US" sz="1300" spc="65">
                <a:solidFill>
                  <a:srgbClr val="1F6BB7"/>
                </a:solidFill>
                <a:latin typeface="Montserrat Bold"/>
              </a:rPr>
              <a:t>website or use the QR code below.</a:t>
            </a:r>
          </a:p>
        </p:txBody>
      </p:sp>
      <p:sp>
        <p:nvSpPr>
          <p:cNvPr id="14" name="TextBox 14"/>
          <p:cNvSpPr txBox="1"/>
          <p:nvPr/>
        </p:nvSpPr>
        <p:spPr>
          <a:xfrm>
            <a:off x="5029200" y="6938010"/>
            <a:ext cx="7772400" cy="409313"/>
          </a:xfrm>
          <a:prstGeom prst="rect">
            <a:avLst/>
          </a:prstGeom>
        </p:spPr>
        <p:txBody>
          <a:bodyPr lIns="0" tIns="0" rIns="0" bIns="0" rtlCol="0" anchor="t">
            <a:spAutoFit/>
          </a:bodyPr>
          <a:lstStyle/>
          <a:p>
            <a:pPr>
              <a:lnSpc>
                <a:spcPts val="1780"/>
              </a:lnSpc>
            </a:pPr>
            <a:r>
              <a:rPr lang="en-US" sz="1000">
                <a:solidFill>
                  <a:srgbClr val="021E39"/>
                </a:solidFill>
                <a:latin typeface="Montserrat"/>
              </a:rPr>
              <a:t>WestminsterRescueMission.org-- &gt; Service (tab) --&gt; Mission Meals Multiplied </a:t>
            </a:r>
          </a:p>
          <a:p>
            <a:pPr>
              <a:lnSpc>
                <a:spcPts val="1780"/>
              </a:lnSpc>
            </a:pPr>
            <a:r>
              <a:rPr lang="en-US" sz="1000">
                <a:solidFill>
                  <a:srgbClr val="021E39"/>
                </a:solidFill>
                <a:latin typeface="Montserrat"/>
              </a:rPr>
              <a:t>bit.ly/wrmfooddrive (Short Link)</a:t>
            </a:r>
          </a:p>
        </p:txBody>
      </p:sp>
      <p:sp>
        <p:nvSpPr>
          <p:cNvPr id="15" name="Freeform 15"/>
          <p:cNvSpPr/>
          <p:nvPr/>
        </p:nvSpPr>
        <p:spPr>
          <a:xfrm rot="-1511689" flipH="1" flipV="1">
            <a:off x="8031089" y="6405914"/>
            <a:ext cx="463467" cy="427427"/>
          </a:xfrm>
          <a:custGeom>
            <a:avLst/>
            <a:gdLst/>
            <a:ahLst/>
            <a:cxnLst/>
            <a:rect l="l" t="t" r="r" b="b"/>
            <a:pathLst>
              <a:path w="463467" h="427427">
                <a:moveTo>
                  <a:pt x="463467" y="427426"/>
                </a:moveTo>
                <a:lnTo>
                  <a:pt x="0" y="427426"/>
                </a:lnTo>
                <a:lnTo>
                  <a:pt x="0" y="0"/>
                </a:lnTo>
                <a:lnTo>
                  <a:pt x="463467" y="0"/>
                </a:lnTo>
                <a:lnTo>
                  <a:pt x="463467" y="42742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9559758" y="7205204"/>
            <a:ext cx="243420" cy="285451"/>
          </a:xfrm>
          <a:prstGeom prst="rect">
            <a:avLst/>
          </a:prstGeom>
        </p:spPr>
        <p:txBody>
          <a:bodyPr lIns="0" tIns="0" rIns="0" bIns="0" rtlCol="0" anchor="t">
            <a:spAutoFit/>
          </a:bodyPr>
          <a:lstStyle/>
          <a:p>
            <a:pPr algn="ctr">
              <a:lnSpc>
                <a:spcPts val="2239"/>
              </a:lnSpc>
            </a:pPr>
            <a:r>
              <a:rPr lang="en-US" sz="1599">
                <a:solidFill>
                  <a:srgbClr val="F4AE00"/>
                </a:solidFill>
                <a:latin typeface="Bodoni FLF"/>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0054" y="1266890"/>
            <a:ext cx="8868906" cy="6100304"/>
          </a:xfrm>
          <a:custGeom>
            <a:avLst/>
            <a:gdLst/>
            <a:ahLst/>
            <a:cxnLst/>
            <a:rect l="l" t="t" r="r" b="b"/>
            <a:pathLst>
              <a:path w="8868906" h="6100304">
                <a:moveTo>
                  <a:pt x="0" y="0"/>
                </a:moveTo>
                <a:lnTo>
                  <a:pt x="8868907" y="0"/>
                </a:lnTo>
                <a:lnTo>
                  <a:pt x="8868907" y="6100304"/>
                </a:lnTo>
                <a:lnTo>
                  <a:pt x="0" y="6100304"/>
                </a:lnTo>
                <a:lnTo>
                  <a:pt x="0" y="0"/>
                </a:lnTo>
                <a:close/>
              </a:path>
            </a:pathLst>
          </a:custGeom>
          <a:blipFill>
            <a:blip r:embed="rId2"/>
            <a:stretch>
              <a:fillRect t="-22692" b="-22692"/>
            </a:stretch>
          </a:blipFill>
        </p:spPr>
        <p:txBody>
          <a:bodyPr/>
          <a:lstStyle/>
          <a:p>
            <a:endParaRPr lang="en-US"/>
          </a:p>
        </p:txBody>
      </p:sp>
      <p:sp>
        <p:nvSpPr>
          <p:cNvPr id="3" name="AutoShape 3"/>
          <p:cNvSpPr/>
          <p:nvPr/>
        </p:nvSpPr>
        <p:spPr>
          <a:xfrm>
            <a:off x="193309" y="6081028"/>
            <a:ext cx="9671783" cy="1691372"/>
          </a:xfrm>
          <a:prstGeom prst="rect">
            <a:avLst/>
          </a:prstGeom>
          <a:solidFill>
            <a:srgbClr val="FFB71A"/>
          </a:solidFill>
        </p:spPr>
        <p:txBody>
          <a:bodyPr/>
          <a:lstStyle/>
          <a:p>
            <a:endParaRPr lang="en-US"/>
          </a:p>
        </p:txBody>
      </p:sp>
      <p:sp>
        <p:nvSpPr>
          <p:cNvPr id="4" name="TextBox 4"/>
          <p:cNvSpPr txBox="1"/>
          <p:nvPr/>
        </p:nvSpPr>
        <p:spPr>
          <a:xfrm>
            <a:off x="1435695" y="6217795"/>
            <a:ext cx="7187010" cy="445036"/>
          </a:xfrm>
          <a:prstGeom prst="rect">
            <a:avLst/>
          </a:prstGeom>
        </p:spPr>
        <p:txBody>
          <a:bodyPr lIns="0" tIns="0" rIns="0" bIns="0" rtlCol="0" anchor="t">
            <a:spAutoFit/>
          </a:bodyPr>
          <a:lstStyle/>
          <a:p>
            <a:pPr algn="ctr">
              <a:lnSpc>
                <a:spcPts val="1830"/>
              </a:lnSpc>
            </a:pPr>
            <a:r>
              <a:rPr lang="en-US" sz="1316" spc="65">
                <a:solidFill>
                  <a:srgbClr val="E60012"/>
                </a:solidFill>
                <a:latin typeface="Oswald Bold"/>
              </a:rPr>
              <a:t>(DATE &amp; TIME) </a:t>
            </a:r>
          </a:p>
          <a:p>
            <a:pPr algn="ctr">
              <a:lnSpc>
                <a:spcPts val="1830"/>
              </a:lnSpc>
            </a:pPr>
            <a:r>
              <a:rPr lang="en-US" sz="1316" spc="65">
                <a:solidFill>
                  <a:srgbClr val="E60012"/>
                </a:solidFill>
                <a:latin typeface="Oswald Bold"/>
              </a:rPr>
              <a:t>(LOCATION)</a:t>
            </a:r>
          </a:p>
        </p:txBody>
      </p:sp>
      <p:sp>
        <p:nvSpPr>
          <p:cNvPr id="5" name="TextBox 5"/>
          <p:cNvSpPr txBox="1"/>
          <p:nvPr/>
        </p:nvSpPr>
        <p:spPr>
          <a:xfrm>
            <a:off x="1382458" y="6965688"/>
            <a:ext cx="7293485" cy="401507"/>
          </a:xfrm>
          <a:prstGeom prst="rect">
            <a:avLst/>
          </a:prstGeom>
        </p:spPr>
        <p:txBody>
          <a:bodyPr lIns="0" tIns="0" rIns="0" bIns="0" rtlCol="0" anchor="t">
            <a:spAutoFit/>
          </a:bodyPr>
          <a:lstStyle/>
          <a:p>
            <a:pPr algn="ctr">
              <a:lnSpc>
                <a:spcPts val="1679"/>
              </a:lnSpc>
            </a:pPr>
            <a:r>
              <a:rPr lang="en-US" sz="1200">
                <a:solidFill>
                  <a:srgbClr val="E60012"/>
                </a:solidFill>
                <a:latin typeface="Rosario Bold"/>
              </a:rPr>
              <a:t>(Special instructions or messaging </a:t>
            </a:r>
          </a:p>
          <a:p>
            <a:pPr algn="ctr">
              <a:lnSpc>
                <a:spcPts val="1679"/>
              </a:lnSpc>
            </a:pPr>
            <a:r>
              <a:rPr lang="en-US" sz="1200">
                <a:solidFill>
                  <a:srgbClr val="E60012"/>
                </a:solidFill>
                <a:latin typeface="Rosario Bold"/>
              </a:rPr>
              <a:t>from your organization here)</a:t>
            </a:r>
          </a:p>
        </p:txBody>
      </p:sp>
      <p:sp>
        <p:nvSpPr>
          <p:cNvPr id="6" name="AutoShape 6"/>
          <p:cNvSpPr/>
          <p:nvPr/>
        </p:nvSpPr>
        <p:spPr>
          <a:xfrm>
            <a:off x="302146" y="-272811"/>
            <a:ext cx="9454108" cy="2796706"/>
          </a:xfrm>
          <a:prstGeom prst="rect">
            <a:avLst/>
          </a:prstGeom>
          <a:solidFill>
            <a:srgbClr val="F4AE00"/>
          </a:solidFill>
        </p:spPr>
        <p:txBody>
          <a:bodyPr/>
          <a:lstStyle/>
          <a:p>
            <a:endParaRPr lang="en-US"/>
          </a:p>
        </p:txBody>
      </p:sp>
      <p:sp>
        <p:nvSpPr>
          <p:cNvPr id="7" name="TextBox 7"/>
          <p:cNvSpPr txBox="1"/>
          <p:nvPr/>
        </p:nvSpPr>
        <p:spPr>
          <a:xfrm>
            <a:off x="670825" y="621789"/>
            <a:ext cx="8586427" cy="1121877"/>
          </a:xfrm>
          <a:prstGeom prst="rect">
            <a:avLst/>
          </a:prstGeom>
        </p:spPr>
        <p:txBody>
          <a:bodyPr lIns="0" tIns="0" rIns="0" bIns="0" rtlCol="0" anchor="t">
            <a:spAutoFit/>
          </a:bodyPr>
          <a:lstStyle/>
          <a:p>
            <a:pPr algn="ctr">
              <a:lnSpc>
                <a:spcPts val="4641"/>
              </a:lnSpc>
            </a:pPr>
            <a:r>
              <a:rPr lang="en-US" sz="3292" spc="164">
                <a:solidFill>
                  <a:srgbClr val="000000"/>
                </a:solidFill>
                <a:latin typeface="Oswald"/>
              </a:rPr>
              <a:t>FOOD DRIVE FOR</a:t>
            </a:r>
          </a:p>
          <a:p>
            <a:pPr algn="ctr">
              <a:lnSpc>
                <a:spcPts val="4641"/>
              </a:lnSpc>
            </a:pPr>
            <a:r>
              <a:rPr lang="en-US" sz="3292" spc="164">
                <a:solidFill>
                  <a:srgbClr val="000000"/>
                </a:solidFill>
                <a:latin typeface="Oswald"/>
              </a:rPr>
              <a:t>LOCAL FAMILIES</a:t>
            </a:r>
          </a:p>
        </p:txBody>
      </p:sp>
      <p:sp>
        <p:nvSpPr>
          <p:cNvPr id="8" name="TextBox 8"/>
          <p:cNvSpPr txBox="1"/>
          <p:nvPr/>
        </p:nvSpPr>
        <p:spPr>
          <a:xfrm>
            <a:off x="1481878" y="1883362"/>
            <a:ext cx="7025258" cy="401327"/>
          </a:xfrm>
          <a:prstGeom prst="rect">
            <a:avLst/>
          </a:prstGeom>
        </p:spPr>
        <p:txBody>
          <a:bodyPr lIns="0" tIns="0" rIns="0" bIns="0" rtlCol="0" anchor="t">
            <a:spAutoFit/>
          </a:bodyPr>
          <a:lstStyle/>
          <a:p>
            <a:pPr algn="ctr">
              <a:lnSpc>
                <a:spcPts val="1689"/>
              </a:lnSpc>
            </a:pPr>
            <a:r>
              <a:rPr lang="en-US" sz="1207" spc="57">
                <a:solidFill>
                  <a:srgbClr val="000000"/>
                </a:solidFill>
                <a:latin typeface="Rosario"/>
              </a:rPr>
              <a:t>in partnership with the </a:t>
            </a:r>
          </a:p>
          <a:p>
            <a:pPr algn="ctr">
              <a:lnSpc>
                <a:spcPts val="1689"/>
              </a:lnSpc>
            </a:pPr>
            <a:r>
              <a:rPr lang="en-US" sz="1207" spc="57">
                <a:solidFill>
                  <a:srgbClr val="000000"/>
                </a:solidFill>
                <a:latin typeface="Rosario"/>
              </a:rPr>
              <a:t>Westminster Rescue Mission </a:t>
            </a:r>
          </a:p>
        </p:txBody>
      </p:sp>
      <p:sp>
        <p:nvSpPr>
          <p:cNvPr id="9" name="TextBox 9"/>
          <p:cNvSpPr txBox="1"/>
          <p:nvPr/>
        </p:nvSpPr>
        <p:spPr>
          <a:xfrm>
            <a:off x="0" y="215444"/>
            <a:ext cx="10058400" cy="175989"/>
          </a:xfrm>
          <a:prstGeom prst="rect">
            <a:avLst/>
          </a:prstGeom>
        </p:spPr>
        <p:txBody>
          <a:bodyPr lIns="0" tIns="0" rIns="0" bIns="0" rtlCol="0" anchor="t">
            <a:spAutoFit/>
          </a:bodyPr>
          <a:lstStyle/>
          <a:p>
            <a:pPr algn="ctr">
              <a:lnSpc>
                <a:spcPts val="1404"/>
              </a:lnSpc>
            </a:pPr>
            <a:r>
              <a:rPr lang="en-US" sz="1097" spc="109">
                <a:solidFill>
                  <a:srgbClr val="E60012"/>
                </a:solidFill>
                <a:latin typeface="Rosario Bold"/>
              </a:rPr>
              <a:t>(YOUR ORGANIZATION'S NAME HERE)</a:t>
            </a:r>
          </a:p>
        </p:txBody>
      </p:sp>
      <p:grpSp>
        <p:nvGrpSpPr>
          <p:cNvPr id="10" name="Group 10"/>
          <p:cNvGrpSpPr/>
          <p:nvPr/>
        </p:nvGrpSpPr>
        <p:grpSpPr>
          <a:xfrm>
            <a:off x="7094224" y="6473315"/>
            <a:ext cx="2228190" cy="1041896"/>
            <a:chOff x="0" y="0"/>
            <a:chExt cx="2970920" cy="1389195"/>
          </a:xfrm>
        </p:grpSpPr>
        <p:sp>
          <p:nvSpPr>
            <p:cNvPr id="11" name="Freeform 11"/>
            <p:cNvSpPr/>
            <p:nvPr/>
          </p:nvSpPr>
          <p:spPr>
            <a:xfrm>
              <a:off x="0" y="0"/>
              <a:ext cx="396117" cy="396117"/>
            </a:xfrm>
            <a:custGeom>
              <a:avLst/>
              <a:gdLst/>
              <a:ahLst/>
              <a:cxnLst/>
              <a:rect l="l" t="t" r="r" b="b"/>
              <a:pathLst>
                <a:path w="396117" h="396117">
                  <a:moveTo>
                    <a:pt x="0" y="0"/>
                  </a:moveTo>
                  <a:lnTo>
                    <a:pt x="396117" y="0"/>
                  </a:lnTo>
                  <a:lnTo>
                    <a:pt x="396117" y="396117"/>
                  </a:lnTo>
                  <a:lnTo>
                    <a:pt x="0" y="396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446531" y="109439"/>
              <a:ext cx="2524389" cy="190450"/>
            </a:xfrm>
            <a:prstGeom prst="rect">
              <a:avLst/>
            </a:prstGeom>
          </p:spPr>
          <p:txBody>
            <a:bodyPr lIns="0" tIns="0" rIns="0" bIns="0" rtlCol="0" anchor="t">
              <a:spAutoFit/>
            </a:bodyPr>
            <a:lstStyle/>
            <a:p>
              <a:pPr>
                <a:lnSpc>
                  <a:spcPts val="1208"/>
                </a:lnSpc>
              </a:pPr>
              <a:r>
                <a:rPr lang="en-US" sz="863" spc="18">
                  <a:solidFill>
                    <a:srgbClr val="000000"/>
                  </a:solidFill>
                  <a:latin typeface="Open Sans Bold"/>
                </a:rPr>
                <a:t>@</a:t>
              </a:r>
              <a:r>
                <a:rPr lang="en-US" sz="863" spc="18">
                  <a:solidFill>
                    <a:srgbClr val="000000"/>
                  </a:solidFill>
                  <a:latin typeface="Open Sans"/>
                </a:rPr>
                <a:t>WESTMINSTERRESCUEMISSION</a:t>
              </a:r>
            </a:p>
          </p:txBody>
        </p:sp>
        <p:sp>
          <p:nvSpPr>
            <p:cNvPr id="13" name="Freeform 13"/>
            <p:cNvSpPr/>
            <p:nvPr/>
          </p:nvSpPr>
          <p:spPr>
            <a:xfrm>
              <a:off x="0" y="532693"/>
              <a:ext cx="396117" cy="396117"/>
            </a:xfrm>
            <a:custGeom>
              <a:avLst/>
              <a:gdLst/>
              <a:ahLst/>
              <a:cxnLst/>
              <a:rect l="l" t="t" r="r" b="b"/>
              <a:pathLst>
                <a:path w="396117" h="396117">
                  <a:moveTo>
                    <a:pt x="0" y="0"/>
                  </a:moveTo>
                  <a:lnTo>
                    <a:pt x="396117" y="0"/>
                  </a:lnTo>
                  <a:lnTo>
                    <a:pt x="396117" y="396117"/>
                  </a:lnTo>
                  <a:lnTo>
                    <a:pt x="0" y="3961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469433" y="615228"/>
              <a:ext cx="933716" cy="191343"/>
            </a:xfrm>
            <a:prstGeom prst="rect">
              <a:avLst/>
            </a:prstGeom>
          </p:spPr>
          <p:txBody>
            <a:bodyPr lIns="0" tIns="0" rIns="0" bIns="0" rtlCol="0" anchor="t">
              <a:spAutoFit/>
            </a:bodyPr>
            <a:lstStyle/>
            <a:p>
              <a:pPr>
                <a:lnSpc>
                  <a:spcPts val="1212"/>
                </a:lnSpc>
              </a:pPr>
              <a:r>
                <a:rPr lang="en-US" sz="865">
                  <a:solidFill>
                    <a:srgbClr val="000000"/>
                  </a:solidFill>
                  <a:latin typeface="Open Sans"/>
                </a:rPr>
                <a:t>@WRMORG</a:t>
              </a:r>
            </a:p>
          </p:txBody>
        </p:sp>
        <p:sp>
          <p:nvSpPr>
            <p:cNvPr id="15" name="Freeform 15"/>
            <p:cNvSpPr/>
            <p:nvPr/>
          </p:nvSpPr>
          <p:spPr>
            <a:xfrm>
              <a:off x="0" y="1059544"/>
              <a:ext cx="412063" cy="329650"/>
            </a:xfrm>
            <a:custGeom>
              <a:avLst/>
              <a:gdLst/>
              <a:ahLst/>
              <a:cxnLst/>
              <a:rect l="l" t="t" r="r" b="b"/>
              <a:pathLst>
                <a:path w="412063" h="329650">
                  <a:moveTo>
                    <a:pt x="0" y="0"/>
                  </a:moveTo>
                  <a:lnTo>
                    <a:pt x="412063" y="0"/>
                  </a:lnTo>
                  <a:lnTo>
                    <a:pt x="412063" y="329651"/>
                  </a:lnTo>
                  <a:lnTo>
                    <a:pt x="0" y="3296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510033" y="1119619"/>
              <a:ext cx="2352493" cy="190451"/>
            </a:xfrm>
            <a:prstGeom prst="rect">
              <a:avLst/>
            </a:prstGeom>
          </p:spPr>
          <p:txBody>
            <a:bodyPr lIns="0" tIns="0" rIns="0" bIns="0" rtlCol="0" anchor="t">
              <a:spAutoFit/>
            </a:bodyPr>
            <a:lstStyle/>
            <a:p>
              <a:pPr>
                <a:lnSpc>
                  <a:spcPts val="1208"/>
                </a:lnSpc>
              </a:pPr>
              <a:r>
                <a:rPr lang="en-US" sz="863">
                  <a:solidFill>
                    <a:srgbClr val="000000"/>
                  </a:solidFill>
                  <a:latin typeface="Open Sans"/>
                </a:rPr>
                <a:t>WESTMINSTER RESCUE MISSION</a:t>
              </a:r>
            </a:p>
          </p:txBody>
        </p:sp>
      </p:grpSp>
      <p:grpSp>
        <p:nvGrpSpPr>
          <p:cNvPr id="17" name="Group 17"/>
          <p:cNvGrpSpPr/>
          <p:nvPr/>
        </p:nvGrpSpPr>
        <p:grpSpPr>
          <a:xfrm>
            <a:off x="9433824" y="-168035"/>
            <a:ext cx="1476411" cy="8061672"/>
            <a:chOff x="0" y="0"/>
            <a:chExt cx="661008" cy="3609310"/>
          </a:xfrm>
        </p:grpSpPr>
        <p:sp>
          <p:nvSpPr>
            <p:cNvPr id="18" name="Freeform 18"/>
            <p:cNvSpPr/>
            <p:nvPr/>
          </p:nvSpPr>
          <p:spPr>
            <a:xfrm>
              <a:off x="0" y="0"/>
              <a:ext cx="661008" cy="3609310"/>
            </a:xfrm>
            <a:custGeom>
              <a:avLst/>
              <a:gdLst/>
              <a:ahLst/>
              <a:cxnLst/>
              <a:rect l="l" t="t" r="r" b="b"/>
              <a:pathLst>
                <a:path w="661008" h="3609310">
                  <a:moveTo>
                    <a:pt x="0" y="0"/>
                  </a:moveTo>
                  <a:lnTo>
                    <a:pt x="661008" y="0"/>
                  </a:lnTo>
                  <a:lnTo>
                    <a:pt x="661008" y="3609310"/>
                  </a:lnTo>
                  <a:lnTo>
                    <a:pt x="0" y="3609310"/>
                  </a:lnTo>
                  <a:close/>
                </a:path>
              </a:pathLst>
            </a:custGeom>
            <a:solidFill>
              <a:srgbClr val="FFFFFF"/>
            </a:solidFill>
          </p:spPr>
          <p:txBody>
            <a:bodyPr/>
            <a:lstStyle/>
            <a:p>
              <a:endParaRPr lang="en-US"/>
            </a:p>
          </p:txBody>
        </p:sp>
      </p:grpSp>
      <p:grpSp>
        <p:nvGrpSpPr>
          <p:cNvPr id="19" name="Group 19"/>
          <p:cNvGrpSpPr/>
          <p:nvPr/>
        </p:nvGrpSpPr>
        <p:grpSpPr>
          <a:xfrm>
            <a:off x="7299709" y="-159507"/>
            <a:ext cx="2212510" cy="2852795"/>
            <a:chOff x="0" y="0"/>
            <a:chExt cx="2950014" cy="3803727"/>
          </a:xfrm>
        </p:grpSpPr>
        <p:grpSp>
          <p:nvGrpSpPr>
            <p:cNvPr id="20" name="Group 20"/>
            <p:cNvGrpSpPr/>
            <p:nvPr/>
          </p:nvGrpSpPr>
          <p:grpSpPr>
            <a:xfrm>
              <a:off x="0" y="0"/>
              <a:ext cx="2950014" cy="3803727"/>
              <a:chOff x="0" y="0"/>
              <a:chExt cx="3304540" cy="4260850"/>
            </a:xfrm>
          </p:grpSpPr>
          <p:sp>
            <p:nvSpPr>
              <p:cNvPr id="21" name="Freeform 21"/>
              <p:cNvSpPr/>
              <p:nvPr/>
            </p:nvSpPr>
            <p:spPr>
              <a:xfrm>
                <a:off x="127000" y="127000"/>
                <a:ext cx="3051810" cy="3943350"/>
              </a:xfrm>
              <a:custGeom>
                <a:avLst/>
                <a:gdLst/>
                <a:ahLst/>
                <a:cxnLst/>
                <a:rect l="l" t="t" r="r" b="b"/>
                <a:pathLst>
                  <a:path w="3051810" h="3943350">
                    <a:moveTo>
                      <a:pt x="3051810" y="0"/>
                    </a:moveTo>
                    <a:lnTo>
                      <a:pt x="3051810" y="3943350"/>
                    </a:lnTo>
                    <a:lnTo>
                      <a:pt x="1526540" y="3312160"/>
                    </a:lnTo>
                    <a:lnTo>
                      <a:pt x="0" y="3943350"/>
                    </a:lnTo>
                    <a:lnTo>
                      <a:pt x="0" y="0"/>
                    </a:lnTo>
                    <a:lnTo>
                      <a:pt x="3051810" y="0"/>
                    </a:lnTo>
                    <a:close/>
                  </a:path>
                </a:pathLst>
              </a:custGeom>
              <a:solidFill>
                <a:srgbClr val="F4AE00"/>
              </a:solidFill>
            </p:spPr>
            <p:txBody>
              <a:bodyPr/>
              <a:lstStyle/>
              <a:p>
                <a:endParaRPr lang="en-US"/>
              </a:p>
            </p:txBody>
          </p:sp>
          <p:sp>
            <p:nvSpPr>
              <p:cNvPr id="22" name="Freeform 22"/>
              <p:cNvSpPr/>
              <p:nvPr/>
            </p:nvSpPr>
            <p:spPr>
              <a:xfrm>
                <a:off x="0" y="0"/>
                <a:ext cx="3304540" cy="4260850"/>
              </a:xfrm>
              <a:custGeom>
                <a:avLst/>
                <a:gdLst/>
                <a:ahLst/>
                <a:cxnLst/>
                <a:rect l="l" t="t" r="r" b="b"/>
                <a:pathLst>
                  <a:path w="3304540" h="4260850">
                    <a:moveTo>
                      <a:pt x="0" y="0"/>
                    </a:moveTo>
                    <a:lnTo>
                      <a:pt x="0" y="4260850"/>
                    </a:lnTo>
                    <a:lnTo>
                      <a:pt x="1652270" y="3577590"/>
                    </a:lnTo>
                    <a:lnTo>
                      <a:pt x="3304540" y="4260850"/>
                    </a:lnTo>
                    <a:lnTo>
                      <a:pt x="3304540" y="0"/>
                    </a:lnTo>
                    <a:lnTo>
                      <a:pt x="0" y="0"/>
                    </a:lnTo>
                    <a:close/>
                    <a:moveTo>
                      <a:pt x="3178810" y="637471"/>
                    </a:moveTo>
                    <a:lnTo>
                      <a:pt x="3178810" y="4070350"/>
                    </a:lnTo>
                    <a:lnTo>
                      <a:pt x="1653540" y="3439160"/>
                    </a:lnTo>
                    <a:lnTo>
                      <a:pt x="127000" y="4070350"/>
                    </a:lnTo>
                    <a:lnTo>
                      <a:pt x="127000" y="127000"/>
                    </a:lnTo>
                    <a:lnTo>
                      <a:pt x="3178810" y="127000"/>
                    </a:lnTo>
                    <a:lnTo>
                      <a:pt x="3178810" y="637471"/>
                    </a:lnTo>
                    <a:close/>
                  </a:path>
                </a:pathLst>
              </a:custGeom>
              <a:solidFill>
                <a:srgbClr val="EEEFEF"/>
              </a:solidFill>
            </p:spPr>
            <p:txBody>
              <a:bodyPr/>
              <a:lstStyle/>
              <a:p>
                <a:endParaRPr lang="en-US"/>
              </a:p>
            </p:txBody>
          </p:sp>
        </p:grpSp>
        <p:sp>
          <p:nvSpPr>
            <p:cNvPr id="23" name="Freeform 23"/>
            <p:cNvSpPr/>
            <p:nvPr/>
          </p:nvSpPr>
          <p:spPr>
            <a:xfrm>
              <a:off x="240661" y="471253"/>
              <a:ext cx="2468692" cy="1430610"/>
            </a:xfrm>
            <a:custGeom>
              <a:avLst/>
              <a:gdLst/>
              <a:ahLst/>
              <a:cxnLst/>
              <a:rect l="l" t="t" r="r" b="b"/>
              <a:pathLst>
                <a:path w="2468692" h="1430610">
                  <a:moveTo>
                    <a:pt x="0" y="0"/>
                  </a:moveTo>
                  <a:lnTo>
                    <a:pt x="2468692" y="0"/>
                  </a:lnTo>
                  <a:lnTo>
                    <a:pt x="2468692" y="1430610"/>
                  </a:lnTo>
                  <a:lnTo>
                    <a:pt x="0" y="1430610"/>
                  </a:lnTo>
                  <a:lnTo>
                    <a:pt x="0" y="0"/>
                  </a:lnTo>
                  <a:close/>
                </a:path>
              </a:pathLst>
            </a:custGeom>
            <a:blipFill>
              <a:blip r:embed="rId9"/>
              <a:stretch>
                <a:fillRect/>
              </a:stretch>
            </a:blipFill>
          </p:spPr>
          <p:txBody>
            <a:bodyPr/>
            <a:lstStyle/>
            <a:p>
              <a:endParaRPr lang="en-US"/>
            </a:p>
          </p:txBody>
        </p:sp>
        <p:sp>
          <p:nvSpPr>
            <p:cNvPr id="24" name="Freeform 24"/>
            <p:cNvSpPr/>
            <p:nvPr/>
          </p:nvSpPr>
          <p:spPr>
            <a:xfrm>
              <a:off x="621352" y="2371780"/>
              <a:ext cx="1612342" cy="583094"/>
            </a:xfrm>
            <a:custGeom>
              <a:avLst/>
              <a:gdLst/>
              <a:ahLst/>
              <a:cxnLst/>
              <a:rect l="l" t="t" r="r" b="b"/>
              <a:pathLst>
                <a:path w="1612342" h="583094">
                  <a:moveTo>
                    <a:pt x="0" y="0"/>
                  </a:moveTo>
                  <a:lnTo>
                    <a:pt x="1612342" y="0"/>
                  </a:lnTo>
                  <a:lnTo>
                    <a:pt x="1612342" y="583094"/>
                  </a:lnTo>
                  <a:lnTo>
                    <a:pt x="0" y="583094"/>
                  </a:lnTo>
                  <a:lnTo>
                    <a:pt x="0" y="0"/>
                  </a:lnTo>
                  <a:close/>
                </a:path>
              </a:pathLst>
            </a:custGeom>
            <a:blipFill>
              <a:blip r:embed="rId10"/>
              <a:stretch>
                <a:fillRect/>
              </a:stretch>
            </a:blipFill>
          </p:spPr>
          <p:txBody>
            <a:bodyPr/>
            <a:lstStyle/>
            <a:p>
              <a:endParaRPr lang="en-US"/>
            </a:p>
          </p:txBody>
        </p:sp>
        <p:sp>
          <p:nvSpPr>
            <p:cNvPr id="25" name="TextBox 25"/>
            <p:cNvSpPr txBox="1"/>
            <p:nvPr/>
          </p:nvSpPr>
          <p:spPr>
            <a:xfrm>
              <a:off x="392482" y="2016969"/>
              <a:ext cx="2165050" cy="125156"/>
            </a:xfrm>
            <a:prstGeom prst="rect">
              <a:avLst/>
            </a:prstGeom>
          </p:spPr>
          <p:txBody>
            <a:bodyPr lIns="0" tIns="0" rIns="0" bIns="0" rtlCol="0" anchor="t">
              <a:spAutoFit/>
            </a:bodyPr>
            <a:lstStyle/>
            <a:p>
              <a:pPr algn="ctr">
                <a:lnSpc>
                  <a:spcPts val="889"/>
                </a:lnSpc>
              </a:pPr>
              <a:r>
                <a:rPr lang="en-US" sz="635">
                  <a:solidFill>
                    <a:srgbClr val="000000"/>
                  </a:solidFill>
                  <a:latin typeface="Montserrat"/>
                </a:rPr>
                <a:t>A DISTRIBUTION PARTNER OF:</a:t>
              </a:r>
            </a:p>
          </p:txBody>
        </p:sp>
      </p:grpSp>
      <p:sp>
        <p:nvSpPr>
          <p:cNvPr id="26" name="Freeform 26"/>
          <p:cNvSpPr/>
          <p:nvPr/>
        </p:nvSpPr>
        <p:spPr>
          <a:xfrm>
            <a:off x="412254" y="6967814"/>
            <a:ext cx="1330212" cy="698361"/>
          </a:xfrm>
          <a:custGeom>
            <a:avLst/>
            <a:gdLst/>
            <a:ahLst/>
            <a:cxnLst/>
            <a:rect l="l" t="t" r="r" b="b"/>
            <a:pathLst>
              <a:path w="1330212" h="698361">
                <a:moveTo>
                  <a:pt x="0" y="0"/>
                </a:moveTo>
                <a:lnTo>
                  <a:pt x="1330211" y="0"/>
                </a:lnTo>
                <a:lnTo>
                  <a:pt x="1330211" y="698362"/>
                </a:lnTo>
                <a:lnTo>
                  <a:pt x="0" y="6983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7" name="Freeform 27"/>
          <p:cNvSpPr/>
          <p:nvPr/>
        </p:nvSpPr>
        <p:spPr>
          <a:xfrm>
            <a:off x="670825" y="6175105"/>
            <a:ext cx="813068" cy="899954"/>
          </a:xfrm>
          <a:custGeom>
            <a:avLst/>
            <a:gdLst/>
            <a:ahLst/>
            <a:cxnLst/>
            <a:rect l="l" t="t" r="r" b="b"/>
            <a:pathLst>
              <a:path w="813068" h="899954">
                <a:moveTo>
                  <a:pt x="0" y="0"/>
                </a:moveTo>
                <a:lnTo>
                  <a:pt x="813069" y="0"/>
                </a:lnTo>
                <a:lnTo>
                  <a:pt x="813069" y="899954"/>
                </a:lnTo>
                <a:lnTo>
                  <a:pt x="0" y="899954"/>
                </a:lnTo>
                <a:lnTo>
                  <a:pt x="0" y="0"/>
                </a:lnTo>
                <a:close/>
              </a:path>
            </a:pathLst>
          </a:custGeom>
          <a:blipFill>
            <a:blip r:embed="rId13"/>
            <a:stretch>
              <a:fillRect l="-11067" t="-8275" r="-8777"/>
            </a:stretch>
          </a:blipFill>
        </p:spPr>
        <p:txBody>
          <a:bodyPr/>
          <a:lstStyle/>
          <a:p>
            <a:endParaRPr lang="en-US"/>
          </a:p>
        </p:txBody>
      </p:sp>
      <p:sp>
        <p:nvSpPr>
          <p:cNvPr id="28" name="Freeform 28"/>
          <p:cNvSpPr/>
          <p:nvPr/>
        </p:nvSpPr>
        <p:spPr>
          <a:xfrm rot="-1081837" flipH="1">
            <a:off x="1559483" y="6324687"/>
            <a:ext cx="463467" cy="427427"/>
          </a:xfrm>
          <a:custGeom>
            <a:avLst/>
            <a:gdLst/>
            <a:ahLst/>
            <a:cxnLst/>
            <a:rect l="l" t="t" r="r" b="b"/>
            <a:pathLst>
              <a:path w="463467" h="427427">
                <a:moveTo>
                  <a:pt x="463467" y="0"/>
                </a:moveTo>
                <a:lnTo>
                  <a:pt x="0" y="0"/>
                </a:lnTo>
                <a:lnTo>
                  <a:pt x="0" y="427427"/>
                </a:lnTo>
                <a:lnTo>
                  <a:pt x="463467" y="427427"/>
                </a:lnTo>
                <a:lnTo>
                  <a:pt x="46346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9" name="Freeform 29"/>
          <p:cNvSpPr/>
          <p:nvPr/>
        </p:nvSpPr>
        <p:spPr>
          <a:xfrm>
            <a:off x="94595" y="543833"/>
            <a:ext cx="3113304" cy="3108960"/>
          </a:xfrm>
          <a:custGeom>
            <a:avLst/>
            <a:gdLst/>
            <a:ahLst/>
            <a:cxnLst/>
            <a:rect l="l" t="t" r="r" b="b"/>
            <a:pathLst>
              <a:path w="3113304" h="3108960">
                <a:moveTo>
                  <a:pt x="0" y="0"/>
                </a:moveTo>
                <a:lnTo>
                  <a:pt x="3113304" y="0"/>
                </a:lnTo>
                <a:lnTo>
                  <a:pt x="3113304" y="3108960"/>
                </a:lnTo>
                <a:lnTo>
                  <a:pt x="0" y="310896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0" name="Freeform 30"/>
          <p:cNvSpPr/>
          <p:nvPr/>
        </p:nvSpPr>
        <p:spPr>
          <a:xfrm rot="-1879895">
            <a:off x="2941000" y="464876"/>
            <a:ext cx="759719" cy="319082"/>
          </a:xfrm>
          <a:custGeom>
            <a:avLst/>
            <a:gdLst/>
            <a:ahLst/>
            <a:cxnLst/>
            <a:rect l="l" t="t" r="r" b="b"/>
            <a:pathLst>
              <a:path w="759719" h="319082">
                <a:moveTo>
                  <a:pt x="0" y="0"/>
                </a:moveTo>
                <a:lnTo>
                  <a:pt x="759719" y="0"/>
                </a:lnTo>
                <a:lnTo>
                  <a:pt x="759719" y="319081"/>
                </a:lnTo>
                <a:lnTo>
                  <a:pt x="0" y="31908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1" name="TextBox 31"/>
          <p:cNvSpPr txBox="1"/>
          <p:nvPr/>
        </p:nvSpPr>
        <p:spPr>
          <a:xfrm rot="5400000">
            <a:off x="5850260" y="3744298"/>
            <a:ext cx="7772400" cy="237005"/>
          </a:xfrm>
          <a:prstGeom prst="rect">
            <a:avLst/>
          </a:prstGeom>
        </p:spPr>
        <p:txBody>
          <a:bodyPr lIns="0" tIns="0" rIns="0" bIns="0" rtlCol="0" anchor="t">
            <a:spAutoFit/>
          </a:bodyPr>
          <a:lstStyle/>
          <a:p>
            <a:pPr algn="ctr">
              <a:lnSpc>
                <a:spcPts val="2099"/>
              </a:lnSpc>
            </a:pPr>
            <a:r>
              <a:rPr lang="en-US" sz="1499" spc="451">
                <a:solidFill>
                  <a:srgbClr val="021E39"/>
                </a:solidFill>
                <a:latin typeface="Montserrat Bold"/>
              </a:rPr>
              <a:t>WWW.</a:t>
            </a:r>
            <a:r>
              <a:rPr lang="en-US" sz="1499" spc="451">
                <a:solidFill>
                  <a:srgbClr val="1F6BB7"/>
                </a:solidFill>
                <a:latin typeface="Montserrat Bold"/>
              </a:rPr>
              <a:t>W</a:t>
            </a:r>
            <a:r>
              <a:rPr lang="en-US" sz="1499" spc="451">
                <a:solidFill>
                  <a:srgbClr val="021E39"/>
                </a:solidFill>
                <a:latin typeface="Montserrat Bold"/>
              </a:rPr>
              <a:t>ESTMINSTER</a:t>
            </a:r>
            <a:r>
              <a:rPr lang="en-US" sz="1499" spc="451">
                <a:solidFill>
                  <a:srgbClr val="1F6BB7"/>
                </a:solidFill>
                <a:latin typeface="Montserrat Bold"/>
              </a:rPr>
              <a:t>R</a:t>
            </a:r>
            <a:r>
              <a:rPr lang="en-US" sz="1499" spc="451">
                <a:solidFill>
                  <a:srgbClr val="021E39"/>
                </a:solidFill>
                <a:latin typeface="Montserrat Bold"/>
              </a:rPr>
              <a:t>ESCUE</a:t>
            </a:r>
            <a:r>
              <a:rPr lang="en-US" sz="1499" spc="451">
                <a:solidFill>
                  <a:srgbClr val="1F6BB7"/>
                </a:solidFill>
                <a:latin typeface="Montserrat Bold"/>
              </a:rPr>
              <a:t>M</a:t>
            </a:r>
            <a:r>
              <a:rPr lang="en-US" sz="1499" spc="451">
                <a:solidFill>
                  <a:srgbClr val="021E39"/>
                </a:solidFill>
                <a:latin typeface="Montserrat Bold"/>
              </a:rPr>
              <a:t>ISSION.ORG</a:t>
            </a:r>
          </a:p>
        </p:txBody>
      </p:sp>
      <p:sp>
        <p:nvSpPr>
          <p:cNvPr id="32" name="TextBox 32"/>
          <p:cNvSpPr txBox="1"/>
          <p:nvPr/>
        </p:nvSpPr>
        <p:spPr>
          <a:xfrm rot="-605316">
            <a:off x="788974" y="6676346"/>
            <a:ext cx="2983833" cy="832821"/>
          </a:xfrm>
          <a:prstGeom prst="rect">
            <a:avLst/>
          </a:prstGeom>
        </p:spPr>
        <p:txBody>
          <a:bodyPr lIns="0" tIns="0" rIns="0" bIns="0" rtlCol="0" anchor="t">
            <a:spAutoFit/>
          </a:bodyPr>
          <a:lstStyle/>
          <a:p>
            <a:pPr algn="ctr">
              <a:lnSpc>
                <a:spcPts val="2309"/>
              </a:lnSpc>
            </a:pPr>
            <a:r>
              <a:rPr lang="en-US" sz="1499">
                <a:solidFill>
                  <a:srgbClr val="1F6BB7"/>
                </a:solidFill>
                <a:latin typeface="Shadows Into Light Two Bold"/>
              </a:rPr>
              <a:t>Learn more</a:t>
            </a:r>
          </a:p>
          <a:p>
            <a:pPr algn="ctr">
              <a:lnSpc>
                <a:spcPts val="2309"/>
              </a:lnSpc>
            </a:pPr>
            <a:r>
              <a:rPr lang="en-US" sz="1499">
                <a:solidFill>
                  <a:srgbClr val="1F6BB7"/>
                </a:solidFill>
                <a:latin typeface="Shadows Into Light Two Bold"/>
              </a:rPr>
              <a:t>about WRM's</a:t>
            </a:r>
          </a:p>
          <a:p>
            <a:pPr algn="ctr">
              <a:lnSpc>
                <a:spcPts val="2309"/>
              </a:lnSpc>
            </a:pPr>
            <a:r>
              <a:rPr lang="en-US" sz="1499">
                <a:solidFill>
                  <a:srgbClr val="1F6BB7"/>
                </a:solidFill>
                <a:latin typeface="Shadows Into Light Two Bold"/>
              </a:rPr>
              <a:t>Food Program</a:t>
            </a:r>
          </a:p>
        </p:txBody>
      </p:sp>
      <p:sp>
        <p:nvSpPr>
          <p:cNvPr id="33" name="TextBox 33"/>
          <p:cNvSpPr txBox="1"/>
          <p:nvPr/>
        </p:nvSpPr>
        <p:spPr>
          <a:xfrm rot="-158673">
            <a:off x="690335" y="962423"/>
            <a:ext cx="1847069" cy="630808"/>
          </a:xfrm>
          <a:prstGeom prst="rect">
            <a:avLst/>
          </a:prstGeom>
        </p:spPr>
        <p:txBody>
          <a:bodyPr lIns="0" tIns="0" rIns="0" bIns="0" rtlCol="0" anchor="t">
            <a:spAutoFit/>
          </a:bodyPr>
          <a:lstStyle/>
          <a:p>
            <a:pPr algn="ctr">
              <a:lnSpc>
                <a:spcPts val="2198"/>
              </a:lnSpc>
            </a:pPr>
            <a:r>
              <a:rPr lang="en-US" sz="1400" spc="70">
                <a:solidFill>
                  <a:srgbClr val="FFFFFF"/>
                </a:solidFill>
                <a:latin typeface="Oswald"/>
              </a:rPr>
              <a:t>FLYER MOCK-UP EXAMPLE.</a:t>
            </a:r>
          </a:p>
        </p:txBody>
      </p:sp>
      <p:sp>
        <p:nvSpPr>
          <p:cNvPr id="34" name="TextBox 34"/>
          <p:cNvSpPr txBox="1"/>
          <p:nvPr/>
        </p:nvSpPr>
        <p:spPr>
          <a:xfrm rot="-158673">
            <a:off x="578622" y="1756300"/>
            <a:ext cx="2219055" cy="923006"/>
          </a:xfrm>
          <a:prstGeom prst="rect">
            <a:avLst/>
          </a:prstGeom>
        </p:spPr>
        <p:txBody>
          <a:bodyPr lIns="0" tIns="0" rIns="0" bIns="0" rtlCol="0" anchor="t">
            <a:spAutoFit/>
          </a:bodyPr>
          <a:lstStyle/>
          <a:p>
            <a:pPr algn="ctr">
              <a:lnSpc>
                <a:spcPts val="1884"/>
              </a:lnSpc>
            </a:pPr>
            <a:r>
              <a:rPr lang="en-US" sz="1200" spc="60">
                <a:solidFill>
                  <a:srgbClr val="FFFFFF"/>
                </a:solidFill>
                <a:latin typeface="Oswald"/>
              </a:rPr>
              <a:t>SEE THE FOLLOWING PAGE TO CUSTOMIZE THIS FLYER (OR DOWNLOAD A WRITEABLE COPY FROM OUR GOOGLE DRIVE LINK)</a:t>
            </a:r>
          </a:p>
        </p:txBody>
      </p:sp>
      <p:sp>
        <p:nvSpPr>
          <p:cNvPr id="35" name="Freeform 35"/>
          <p:cNvSpPr/>
          <p:nvPr/>
        </p:nvSpPr>
        <p:spPr>
          <a:xfrm rot="-9852869">
            <a:off x="5878845" y="6551414"/>
            <a:ext cx="759719" cy="319082"/>
          </a:xfrm>
          <a:custGeom>
            <a:avLst/>
            <a:gdLst/>
            <a:ahLst/>
            <a:cxnLst/>
            <a:rect l="l" t="t" r="r" b="b"/>
            <a:pathLst>
              <a:path w="759719" h="319082">
                <a:moveTo>
                  <a:pt x="0" y="0"/>
                </a:moveTo>
                <a:lnTo>
                  <a:pt x="759719" y="0"/>
                </a:lnTo>
                <a:lnTo>
                  <a:pt x="759719" y="319081"/>
                </a:lnTo>
                <a:lnTo>
                  <a:pt x="0" y="31908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6" name="Freeform 36"/>
          <p:cNvSpPr/>
          <p:nvPr/>
        </p:nvSpPr>
        <p:spPr>
          <a:xfrm rot="-1879895">
            <a:off x="3139852" y="7249316"/>
            <a:ext cx="759719" cy="319082"/>
          </a:xfrm>
          <a:custGeom>
            <a:avLst/>
            <a:gdLst/>
            <a:ahLst/>
            <a:cxnLst/>
            <a:rect l="l" t="t" r="r" b="b"/>
            <a:pathLst>
              <a:path w="759719" h="319082">
                <a:moveTo>
                  <a:pt x="0" y="0"/>
                </a:moveTo>
                <a:lnTo>
                  <a:pt x="759719" y="0"/>
                </a:lnTo>
                <a:lnTo>
                  <a:pt x="759719" y="319082"/>
                </a:lnTo>
                <a:lnTo>
                  <a:pt x="0" y="31908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0054" y="1266890"/>
            <a:ext cx="8868906" cy="6100304"/>
          </a:xfrm>
          <a:custGeom>
            <a:avLst/>
            <a:gdLst/>
            <a:ahLst/>
            <a:cxnLst/>
            <a:rect l="l" t="t" r="r" b="b"/>
            <a:pathLst>
              <a:path w="8868906" h="6100304">
                <a:moveTo>
                  <a:pt x="0" y="0"/>
                </a:moveTo>
                <a:lnTo>
                  <a:pt x="8868907" y="0"/>
                </a:lnTo>
                <a:lnTo>
                  <a:pt x="8868907" y="6100304"/>
                </a:lnTo>
                <a:lnTo>
                  <a:pt x="0" y="6100304"/>
                </a:lnTo>
                <a:lnTo>
                  <a:pt x="0" y="0"/>
                </a:lnTo>
                <a:close/>
              </a:path>
            </a:pathLst>
          </a:custGeom>
          <a:blipFill>
            <a:blip r:embed="rId2"/>
            <a:stretch>
              <a:fillRect t="-22692" b="-22692"/>
            </a:stretch>
          </a:blipFill>
        </p:spPr>
        <p:txBody>
          <a:bodyPr/>
          <a:lstStyle/>
          <a:p>
            <a:endParaRPr lang="en-US"/>
          </a:p>
        </p:txBody>
      </p:sp>
      <p:sp>
        <p:nvSpPr>
          <p:cNvPr id="3" name="AutoShape 3"/>
          <p:cNvSpPr/>
          <p:nvPr/>
        </p:nvSpPr>
        <p:spPr>
          <a:xfrm>
            <a:off x="193309" y="6081028"/>
            <a:ext cx="9671783" cy="1691372"/>
          </a:xfrm>
          <a:prstGeom prst="rect">
            <a:avLst/>
          </a:prstGeom>
          <a:solidFill>
            <a:srgbClr val="FFB71A"/>
          </a:solidFill>
        </p:spPr>
        <p:txBody>
          <a:bodyPr/>
          <a:lstStyle/>
          <a:p>
            <a:endParaRPr lang="en-US"/>
          </a:p>
        </p:txBody>
      </p:sp>
      <p:sp>
        <p:nvSpPr>
          <p:cNvPr id="4" name="AutoShape 4"/>
          <p:cNvSpPr/>
          <p:nvPr/>
        </p:nvSpPr>
        <p:spPr>
          <a:xfrm>
            <a:off x="302146" y="-272811"/>
            <a:ext cx="9454108" cy="2796706"/>
          </a:xfrm>
          <a:prstGeom prst="rect">
            <a:avLst/>
          </a:prstGeom>
          <a:solidFill>
            <a:srgbClr val="F4AE00"/>
          </a:solidFill>
        </p:spPr>
        <p:txBody>
          <a:bodyPr/>
          <a:lstStyle/>
          <a:p>
            <a:endParaRPr lang="en-US"/>
          </a:p>
        </p:txBody>
      </p:sp>
      <p:sp>
        <p:nvSpPr>
          <p:cNvPr id="5" name="TextBox 5"/>
          <p:cNvSpPr txBox="1"/>
          <p:nvPr/>
        </p:nvSpPr>
        <p:spPr>
          <a:xfrm>
            <a:off x="0" y="637661"/>
            <a:ext cx="10058400" cy="1121877"/>
          </a:xfrm>
          <a:prstGeom prst="rect">
            <a:avLst/>
          </a:prstGeom>
        </p:spPr>
        <p:txBody>
          <a:bodyPr lIns="0" tIns="0" rIns="0" bIns="0" rtlCol="0" anchor="t">
            <a:spAutoFit/>
          </a:bodyPr>
          <a:lstStyle/>
          <a:p>
            <a:pPr algn="ctr">
              <a:lnSpc>
                <a:spcPts val="4641"/>
              </a:lnSpc>
            </a:pPr>
            <a:r>
              <a:rPr lang="en-US" sz="3292" spc="164">
                <a:solidFill>
                  <a:srgbClr val="000000"/>
                </a:solidFill>
                <a:latin typeface="Oswald"/>
              </a:rPr>
              <a:t>FOOD DRIVE FOR</a:t>
            </a:r>
          </a:p>
          <a:p>
            <a:pPr algn="ctr">
              <a:lnSpc>
                <a:spcPts val="4641"/>
              </a:lnSpc>
            </a:pPr>
            <a:r>
              <a:rPr lang="en-US" sz="3292" spc="164">
                <a:solidFill>
                  <a:srgbClr val="000000"/>
                </a:solidFill>
                <a:latin typeface="Oswald"/>
              </a:rPr>
              <a:t>LOCAL FAMILIES</a:t>
            </a:r>
          </a:p>
        </p:txBody>
      </p:sp>
      <p:grpSp>
        <p:nvGrpSpPr>
          <p:cNvPr id="6" name="Group 6"/>
          <p:cNvGrpSpPr/>
          <p:nvPr/>
        </p:nvGrpSpPr>
        <p:grpSpPr>
          <a:xfrm>
            <a:off x="7094224" y="6473315"/>
            <a:ext cx="2228190" cy="1041896"/>
            <a:chOff x="0" y="0"/>
            <a:chExt cx="2970920" cy="1389195"/>
          </a:xfrm>
        </p:grpSpPr>
        <p:sp>
          <p:nvSpPr>
            <p:cNvPr id="7" name="Freeform 7"/>
            <p:cNvSpPr/>
            <p:nvPr/>
          </p:nvSpPr>
          <p:spPr>
            <a:xfrm>
              <a:off x="0" y="0"/>
              <a:ext cx="396117" cy="396117"/>
            </a:xfrm>
            <a:custGeom>
              <a:avLst/>
              <a:gdLst/>
              <a:ahLst/>
              <a:cxnLst/>
              <a:rect l="l" t="t" r="r" b="b"/>
              <a:pathLst>
                <a:path w="396117" h="396117">
                  <a:moveTo>
                    <a:pt x="0" y="0"/>
                  </a:moveTo>
                  <a:lnTo>
                    <a:pt x="396117" y="0"/>
                  </a:lnTo>
                  <a:lnTo>
                    <a:pt x="396117" y="396117"/>
                  </a:lnTo>
                  <a:lnTo>
                    <a:pt x="0" y="396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446531" y="109439"/>
              <a:ext cx="2524389" cy="190450"/>
            </a:xfrm>
            <a:prstGeom prst="rect">
              <a:avLst/>
            </a:prstGeom>
          </p:spPr>
          <p:txBody>
            <a:bodyPr lIns="0" tIns="0" rIns="0" bIns="0" rtlCol="0" anchor="t">
              <a:spAutoFit/>
            </a:bodyPr>
            <a:lstStyle/>
            <a:p>
              <a:pPr>
                <a:lnSpc>
                  <a:spcPts val="1208"/>
                </a:lnSpc>
              </a:pPr>
              <a:r>
                <a:rPr lang="en-US" sz="863" spc="18">
                  <a:solidFill>
                    <a:srgbClr val="000000"/>
                  </a:solidFill>
                  <a:latin typeface="Open Sans Bold"/>
                </a:rPr>
                <a:t>@</a:t>
              </a:r>
              <a:r>
                <a:rPr lang="en-US" sz="863" spc="18">
                  <a:solidFill>
                    <a:srgbClr val="000000"/>
                  </a:solidFill>
                  <a:latin typeface="Open Sans"/>
                </a:rPr>
                <a:t>WESTMINSTERRESCUEMISSION</a:t>
              </a:r>
            </a:p>
          </p:txBody>
        </p:sp>
        <p:sp>
          <p:nvSpPr>
            <p:cNvPr id="9" name="Freeform 9"/>
            <p:cNvSpPr/>
            <p:nvPr/>
          </p:nvSpPr>
          <p:spPr>
            <a:xfrm>
              <a:off x="0" y="532693"/>
              <a:ext cx="396117" cy="396117"/>
            </a:xfrm>
            <a:custGeom>
              <a:avLst/>
              <a:gdLst/>
              <a:ahLst/>
              <a:cxnLst/>
              <a:rect l="l" t="t" r="r" b="b"/>
              <a:pathLst>
                <a:path w="396117" h="396117">
                  <a:moveTo>
                    <a:pt x="0" y="0"/>
                  </a:moveTo>
                  <a:lnTo>
                    <a:pt x="396117" y="0"/>
                  </a:lnTo>
                  <a:lnTo>
                    <a:pt x="396117" y="396117"/>
                  </a:lnTo>
                  <a:lnTo>
                    <a:pt x="0" y="3961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469433" y="615228"/>
              <a:ext cx="933716" cy="191343"/>
            </a:xfrm>
            <a:prstGeom prst="rect">
              <a:avLst/>
            </a:prstGeom>
          </p:spPr>
          <p:txBody>
            <a:bodyPr lIns="0" tIns="0" rIns="0" bIns="0" rtlCol="0" anchor="t">
              <a:spAutoFit/>
            </a:bodyPr>
            <a:lstStyle/>
            <a:p>
              <a:pPr>
                <a:lnSpc>
                  <a:spcPts val="1212"/>
                </a:lnSpc>
              </a:pPr>
              <a:r>
                <a:rPr lang="en-US" sz="865">
                  <a:solidFill>
                    <a:srgbClr val="000000"/>
                  </a:solidFill>
                  <a:latin typeface="Open Sans"/>
                </a:rPr>
                <a:t>@WRMORG</a:t>
              </a:r>
            </a:p>
          </p:txBody>
        </p:sp>
        <p:sp>
          <p:nvSpPr>
            <p:cNvPr id="11" name="Freeform 11"/>
            <p:cNvSpPr/>
            <p:nvPr/>
          </p:nvSpPr>
          <p:spPr>
            <a:xfrm>
              <a:off x="0" y="1059544"/>
              <a:ext cx="412063" cy="329650"/>
            </a:xfrm>
            <a:custGeom>
              <a:avLst/>
              <a:gdLst/>
              <a:ahLst/>
              <a:cxnLst/>
              <a:rect l="l" t="t" r="r" b="b"/>
              <a:pathLst>
                <a:path w="412063" h="329650">
                  <a:moveTo>
                    <a:pt x="0" y="0"/>
                  </a:moveTo>
                  <a:lnTo>
                    <a:pt x="412063" y="0"/>
                  </a:lnTo>
                  <a:lnTo>
                    <a:pt x="412063" y="329651"/>
                  </a:lnTo>
                  <a:lnTo>
                    <a:pt x="0" y="3296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510033" y="1119619"/>
              <a:ext cx="2352493" cy="190451"/>
            </a:xfrm>
            <a:prstGeom prst="rect">
              <a:avLst/>
            </a:prstGeom>
          </p:spPr>
          <p:txBody>
            <a:bodyPr lIns="0" tIns="0" rIns="0" bIns="0" rtlCol="0" anchor="t">
              <a:spAutoFit/>
            </a:bodyPr>
            <a:lstStyle/>
            <a:p>
              <a:pPr>
                <a:lnSpc>
                  <a:spcPts val="1208"/>
                </a:lnSpc>
              </a:pPr>
              <a:r>
                <a:rPr lang="en-US" sz="863">
                  <a:solidFill>
                    <a:srgbClr val="000000"/>
                  </a:solidFill>
                  <a:latin typeface="Open Sans"/>
                </a:rPr>
                <a:t>WESTMINSTER RESCUE MISSION</a:t>
              </a:r>
            </a:p>
          </p:txBody>
        </p:sp>
      </p:grpSp>
      <p:grpSp>
        <p:nvGrpSpPr>
          <p:cNvPr id="13" name="Group 13"/>
          <p:cNvGrpSpPr/>
          <p:nvPr/>
        </p:nvGrpSpPr>
        <p:grpSpPr>
          <a:xfrm>
            <a:off x="9448011" y="-168035"/>
            <a:ext cx="1476411" cy="8061672"/>
            <a:chOff x="0" y="0"/>
            <a:chExt cx="661008" cy="3609310"/>
          </a:xfrm>
        </p:grpSpPr>
        <p:sp>
          <p:nvSpPr>
            <p:cNvPr id="14" name="Freeform 14"/>
            <p:cNvSpPr/>
            <p:nvPr/>
          </p:nvSpPr>
          <p:spPr>
            <a:xfrm>
              <a:off x="0" y="0"/>
              <a:ext cx="661008" cy="3609310"/>
            </a:xfrm>
            <a:custGeom>
              <a:avLst/>
              <a:gdLst/>
              <a:ahLst/>
              <a:cxnLst/>
              <a:rect l="l" t="t" r="r" b="b"/>
              <a:pathLst>
                <a:path w="661008" h="3609310">
                  <a:moveTo>
                    <a:pt x="0" y="0"/>
                  </a:moveTo>
                  <a:lnTo>
                    <a:pt x="661008" y="0"/>
                  </a:lnTo>
                  <a:lnTo>
                    <a:pt x="661008" y="3609310"/>
                  </a:lnTo>
                  <a:lnTo>
                    <a:pt x="0" y="3609310"/>
                  </a:lnTo>
                  <a:close/>
                </a:path>
              </a:pathLst>
            </a:custGeom>
            <a:solidFill>
              <a:srgbClr val="FFFFFF"/>
            </a:solidFill>
          </p:spPr>
          <p:txBody>
            <a:bodyPr/>
            <a:lstStyle/>
            <a:p>
              <a:endParaRPr lang="en-US"/>
            </a:p>
          </p:txBody>
        </p:sp>
      </p:grpSp>
      <p:grpSp>
        <p:nvGrpSpPr>
          <p:cNvPr id="15" name="Group 15"/>
          <p:cNvGrpSpPr/>
          <p:nvPr/>
        </p:nvGrpSpPr>
        <p:grpSpPr>
          <a:xfrm>
            <a:off x="7299709" y="-159507"/>
            <a:ext cx="2212510" cy="2852795"/>
            <a:chOff x="0" y="0"/>
            <a:chExt cx="2950014" cy="3803727"/>
          </a:xfrm>
        </p:grpSpPr>
        <p:grpSp>
          <p:nvGrpSpPr>
            <p:cNvPr id="16" name="Group 16"/>
            <p:cNvGrpSpPr/>
            <p:nvPr/>
          </p:nvGrpSpPr>
          <p:grpSpPr>
            <a:xfrm>
              <a:off x="0" y="0"/>
              <a:ext cx="2950014" cy="3803727"/>
              <a:chOff x="0" y="0"/>
              <a:chExt cx="3304540" cy="4260850"/>
            </a:xfrm>
          </p:grpSpPr>
          <p:sp>
            <p:nvSpPr>
              <p:cNvPr id="17" name="Freeform 17"/>
              <p:cNvSpPr/>
              <p:nvPr/>
            </p:nvSpPr>
            <p:spPr>
              <a:xfrm>
                <a:off x="127000" y="127000"/>
                <a:ext cx="3051810" cy="3943350"/>
              </a:xfrm>
              <a:custGeom>
                <a:avLst/>
                <a:gdLst/>
                <a:ahLst/>
                <a:cxnLst/>
                <a:rect l="l" t="t" r="r" b="b"/>
                <a:pathLst>
                  <a:path w="3051810" h="3943350">
                    <a:moveTo>
                      <a:pt x="3051810" y="0"/>
                    </a:moveTo>
                    <a:lnTo>
                      <a:pt x="3051810" y="3943350"/>
                    </a:lnTo>
                    <a:lnTo>
                      <a:pt x="1526540" y="3312160"/>
                    </a:lnTo>
                    <a:lnTo>
                      <a:pt x="0" y="3943350"/>
                    </a:lnTo>
                    <a:lnTo>
                      <a:pt x="0" y="0"/>
                    </a:lnTo>
                    <a:lnTo>
                      <a:pt x="3051810" y="0"/>
                    </a:lnTo>
                    <a:close/>
                  </a:path>
                </a:pathLst>
              </a:custGeom>
              <a:solidFill>
                <a:srgbClr val="F4AE00"/>
              </a:solidFill>
            </p:spPr>
            <p:txBody>
              <a:bodyPr/>
              <a:lstStyle/>
              <a:p>
                <a:endParaRPr lang="en-US"/>
              </a:p>
            </p:txBody>
          </p:sp>
          <p:sp>
            <p:nvSpPr>
              <p:cNvPr id="18" name="Freeform 18"/>
              <p:cNvSpPr/>
              <p:nvPr/>
            </p:nvSpPr>
            <p:spPr>
              <a:xfrm>
                <a:off x="0" y="0"/>
                <a:ext cx="3304540" cy="4260850"/>
              </a:xfrm>
              <a:custGeom>
                <a:avLst/>
                <a:gdLst/>
                <a:ahLst/>
                <a:cxnLst/>
                <a:rect l="l" t="t" r="r" b="b"/>
                <a:pathLst>
                  <a:path w="3304540" h="4260850">
                    <a:moveTo>
                      <a:pt x="0" y="0"/>
                    </a:moveTo>
                    <a:lnTo>
                      <a:pt x="0" y="4260850"/>
                    </a:lnTo>
                    <a:lnTo>
                      <a:pt x="1652270" y="3577590"/>
                    </a:lnTo>
                    <a:lnTo>
                      <a:pt x="3304540" y="4260850"/>
                    </a:lnTo>
                    <a:lnTo>
                      <a:pt x="3304540" y="0"/>
                    </a:lnTo>
                    <a:lnTo>
                      <a:pt x="0" y="0"/>
                    </a:lnTo>
                    <a:close/>
                    <a:moveTo>
                      <a:pt x="3178810" y="637471"/>
                    </a:moveTo>
                    <a:lnTo>
                      <a:pt x="3178810" y="4070350"/>
                    </a:lnTo>
                    <a:lnTo>
                      <a:pt x="1653540" y="3439160"/>
                    </a:lnTo>
                    <a:lnTo>
                      <a:pt x="127000" y="4070350"/>
                    </a:lnTo>
                    <a:lnTo>
                      <a:pt x="127000" y="127000"/>
                    </a:lnTo>
                    <a:lnTo>
                      <a:pt x="3178810" y="127000"/>
                    </a:lnTo>
                    <a:lnTo>
                      <a:pt x="3178810" y="637471"/>
                    </a:lnTo>
                    <a:close/>
                  </a:path>
                </a:pathLst>
              </a:custGeom>
              <a:solidFill>
                <a:srgbClr val="EEEFEF"/>
              </a:solidFill>
            </p:spPr>
            <p:txBody>
              <a:bodyPr/>
              <a:lstStyle/>
              <a:p>
                <a:endParaRPr lang="en-US"/>
              </a:p>
            </p:txBody>
          </p:sp>
        </p:grpSp>
        <p:sp>
          <p:nvSpPr>
            <p:cNvPr id="19" name="Freeform 19"/>
            <p:cNvSpPr/>
            <p:nvPr/>
          </p:nvSpPr>
          <p:spPr>
            <a:xfrm>
              <a:off x="240661" y="471253"/>
              <a:ext cx="2468692" cy="1430610"/>
            </a:xfrm>
            <a:custGeom>
              <a:avLst/>
              <a:gdLst/>
              <a:ahLst/>
              <a:cxnLst/>
              <a:rect l="l" t="t" r="r" b="b"/>
              <a:pathLst>
                <a:path w="2468692" h="1430610">
                  <a:moveTo>
                    <a:pt x="0" y="0"/>
                  </a:moveTo>
                  <a:lnTo>
                    <a:pt x="2468692" y="0"/>
                  </a:lnTo>
                  <a:lnTo>
                    <a:pt x="2468692" y="1430610"/>
                  </a:lnTo>
                  <a:lnTo>
                    <a:pt x="0" y="1430610"/>
                  </a:lnTo>
                  <a:lnTo>
                    <a:pt x="0" y="0"/>
                  </a:lnTo>
                  <a:close/>
                </a:path>
              </a:pathLst>
            </a:custGeom>
            <a:blipFill>
              <a:blip r:embed="rId9"/>
              <a:stretch>
                <a:fillRect/>
              </a:stretch>
            </a:blipFill>
          </p:spPr>
          <p:txBody>
            <a:bodyPr/>
            <a:lstStyle/>
            <a:p>
              <a:endParaRPr lang="en-US"/>
            </a:p>
          </p:txBody>
        </p:sp>
        <p:sp>
          <p:nvSpPr>
            <p:cNvPr id="20" name="Freeform 20"/>
            <p:cNvSpPr/>
            <p:nvPr/>
          </p:nvSpPr>
          <p:spPr>
            <a:xfrm>
              <a:off x="621352" y="2371780"/>
              <a:ext cx="1612342" cy="583094"/>
            </a:xfrm>
            <a:custGeom>
              <a:avLst/>
              <a:gdLst/>
              <a:ahLst/>
              <a:cxnLst/>
              <a:rect l="l" t="t" r="r" b="b"/>
              <a:pathLst>
                <a:path w="1612342" h="583094">
                  <a:moveTo>
                    <a:pt x="0" y="0"/>
                  </a:moveTo>
                  <a:lnTo>
                    <a:pt x="1612342" y="0"/>
                  </a:lnTo>
                  <a:lnTo>
                    <a:pt x="1612342" y="583094"/>
                  </a:lnTo>
                  <a:lnTo>
                    <a:pt x="0" y="583094"/>
                  </a:lnTo>
                  <a:lnTo>
                    <a:pt x="0" y="0"/>
                  </a:lnTo>
                  <a:close/>
                </a:path>
              </a:pathLst>
            </a:custGeom>
            <a:blipFill>
              <a:blip r:embed="rId10"/>
              <a:stretch>
                <a:fillRect/>
              </a:stretch>
            </a:blipFill>
          </p:spPr>
          <p:txBody>
            <a:bodyPr/>
            <a:lstStyle/>
            <a:p>
              <a:endParaRPr lang="en-US"/>
            </a:p>
          </p:txBody>
        </p:sp>
        <p:sp>
          <p:nvSpPr>
            <p:cNvPr id="21" name="TextBox 21"/>
            <p:cNvSpPr txBox="1"/>
            <p:nvPr/>
          </p:nvSpPr>
          <p:spPr>
            <a:xfrm>
              <a:off x="392482" y="2016969"/>
              <a:ext cx="2165050" cy="125156"/>
            </a:xfrm>
            <a:prstGeom prst="rect">
              <a:avLst/>
            </a:prstGeom>
          </p:spPr>
          <p:txBody>
            <a:bodyPr lIns="0" tIns="0" rIns="0" bIns="0" rtlCol="0" anchor="t">
              <a:spAutoFit/>
            </a:bodyPr>
            <a:lstStyle/>
            <a:p>
              <a:pPr algn="ctr">
                <a:lnSpc>
                  <a:spcPts val="889"/>
                </a:lnSpc>
              </a:pPr>
              <a:r>
                <a:rPr lang="en-US" sz="635">
                  <a:solidFill>
                    <a:srgbClr val="000000"/>
                  </a:solidFill>
                  <a:latin typeface="Montserrat"/>
                </a:rPr>
                <a:t>A DISTRIBUTION PARTNER OF:</a:t>
              </a:r>
            </a:p>
          </p:txBody>
        </p:sp>
      </p:grpSp>
      <p:sp>
        <p:nvSpPr>
          <p:cNvPr id="22" name="Freeform 22"/>
          <p:cNvSpPr/>
          <p:nvPr/>
        </p:nvSpPr>
        <p:spPr>
          <a:xfrm>
            <a:off x="412254" y="6967814"/>
            <a:ext cx="1330212" cy="698361"/>
          </a:xfrm>
          <a:custGeom>
            <a:avLst/>
            <a:gdLst/>
            <a:ahLst/>
            <a:cxnLst/>
            <a:rect l="l" t="t" r="r" b="b"/>
            <a:pathLst>
              <a:path w="1330212" h="698361">
                <a:moveTo>
                  <a:pt x="0" y="0"/>
                </a:moveTo>
                <a:lnTo>
                  <a:pt x="1330211" y="0"/>
                </a:lnTo>
                <a:lnTo>
                  <a:pt x="1330211" y="698362"/>
                </a:lnTo>
                <a:lnTo>
                  <a:pt x="0" y="6983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TextBox 23"/>
          <p:cNvSpPr txBox="1"/>
          <p:nvPr/>
        </p:nvSpPr>
        <p:spPr>
          <a:xfrm rot="5400000">
            <a:off x="5850260" y="3744298"/>
            <a:ext cx="7772400" cy="237005"/>
          </a:xfrm>
          <a:prstGeom prst="rect">
            <a:avLst/>
          </a:prstGeom>
        </p:spPr>
        <p:txBody>
          <a:bodyPr lIns="0" tIns="0" rIns="0" bIns="0" rtlCol="0" anchor="t">
            <a:spAutoFit/>
          </a:bodyPr>
          <a:lstStyle/>
          <a:p>
            <a:pPr algn="ctr">
              <a:lnSpc>
                <a:spcPts val="2099"/>
              </a:lnSpc>
            </a:pPr>
            <a:r>
              <a:rPr lang="en-US" sz="1499" spc="451">
                <a:solidFill>
                  <a:srgbClr val="021E39"/>
                </a:solidFill>
                <a:latin typeface="Montserrat Bold"/>
              </a:rPr>
              <a:t>WWW.</a:t>
            </a:r>
            <a:r>
              <a:rPr lang="en-US" sz="1499" spc="451">
                <a:solidFill>
                  <a:srgbClr val="1F6BB7"/>
                </a:solidFill>
                <a:latin typeface="Montserrat Bold"/>
              </a:rPr>
              <a:t>W</a:t>
            </a:r>
            <a:r>
              <a:rPr lang="en-US" sz="1499" spc="451">
                <a:solidFill>
                  <a:srgbClr val="021E39"/>
                </a:solidFill>
                <a:latin typeface="Montserrat Bold"/>
              </a:rPr>
              <a:t>ESTMINSTER</a:t>
            </a:r>
            <a:r>
              <a:rPr lang="en-US" sz="1499" spc="451">
                <a:solidFill>
                  <a:srgbClr val="1F6BB7"/>
                </a:solidFill>
                <a:latin typeface="Montserrat Bold"/>
              </a:rPr>
              <a:t>R</a:t>
            </a:r>
            <a:r>
              <a:rPr lang="en-US" sz="1499" spc="451">
                <a:solidFill>
                  <a:srgbClr val="021E39"/>
                </a:solidFill>
                <a:latin typeface="Montserrat Bold"/>
              </a:rPr>
              <a:t>ESCUE</a:t>
            </a:r>
            <a:r>
              <a:rPr lang="en-US" sz="1499" spc="451">
                <a:solidFill>
                  <a:srgbClr val="1F6BB7"/>
                </a:solidFill>
                <a:latin typeface="Montserrat Bold"/>
              </a:rPr>
              <a:t>M</a:t>
            </a:r>
            <a:r>
              <a:rPr lang="en-US" sz="1499" spc="451">
                <a:solidFill>
                  <a:srgbClr val="021E39"/>
                </a:solidFill>
                <a:latin typeface="Montserrat Bold"/>
              </a:rPr>
              <a:t>ISSION.ORG</a:t>
            </a:r>
          </a:p>
        </p:txBody>
      </p:sp>
      <p:sp>
        <p:nvSpPr>
          <p:cNvPr id="24" name="Freeform 24"/>
          <p:cNvSpPr/>
          <p:nvPr/>
        </p:nvSpPr>
        <p:spPr>
          <a:xfrm>
            <a:off x="670825" y="6175105"/>
            <a:ext cx="813068" cy="899954"/>
          </a:xfrm>
          <a:custGeom>
            <a:avLst/>
            <a:gdLst/>
            <a:ahLst/>
            <a:cxnLst/>
            <a:rect l="l" t="t" r="r" b="b"/>
            <a:pathLst>
              <a:path w="813068" h="899954">
                <a:moveTo>
                  <a:pt x="0" y="0"/>
                </a:moveTo>
                <a:lnTo>
                  <a:pt x="813069" y="0"/>
                </a:lnTo>
                <a:lnTo>
                  <a:pt x="813069" y="899954"/>
                </a:lnTo>
                <a:lnTo>
                  <a:pt x="0" y="899954"/>
                </a:lnTo>
                <a:lnTo>
                  <a:pt x="0" y="0"/>
                </a:lnTo>
                <a:close/>
              </a:path>
            </a:pathLst>
          </a:custGeom>
          <a:blipFill>
            <a:blip r:embed="rId13"/>
            <a:stretch>
              <a:fillRect l="-11067" t="-8275" r="-8777"/>
            </a:stretch>
          </a:blipFill>
        </p:spPr>
        <p:txBody>
          <a:bodyPr/>
          <a:lstStyle/>
          <a:p>
            <a:endParaRPr lang="en-US"/>
          </a:p>
        </p:txBody>
      </p:sp>
      <p:sp>
        <p:nvSpPr>
          <p:cNvPr id="25" name="TextBox 25"/>
          <p:cNvSpPr txBox="1"/>
          <p:nvPr/>
        </p:nvSpPr>
        <p:spPr>
          <a:xfrm rot="-605316">
            <a:off x="788974" y="6676346"/>
            <a:ext cx="2983833" cy="832821"/>
          </a:xfrm>
          <a:prstGeom prst="rect">
            <a:avLst/>
          </a:prstGeom>
        </p:spPr>
        <p:txBody>
          <a:bodyPr lIns="0" tIns="0" rIns="0" bIns="0" rtlCol="0" anchor="t">
            <a:spAutoFit/>
          </a:bodyPr>
          <a:lstStyle/>
          <a:p>
            <a:pPr algn="ctr">
              <a:lnSpc>
                <a:spcPts val="2309"/>
              </a:lnSpc>
            </a:pPr>
            <a:r>
              <a:rPr lang="en-US" sz="1499">
                <a:solidFill>
                  <a:srgbClr val="1F6BB7"/>
                </a:solidFill>
                <a:latin typeface="Shadows Into Light Two Bold"/>
              </a:rPr>
              <a:t>Learn more</a:t>
            </a:r>
          </a:p>
          <a:p>
            <a:pPr algn="ctr">
              <a:lnSpc>
                <a:spcPts val="2309"/>
              </a:lnSpc>
            </a:pPr>
            <a:r>
              <a:rPr lang="en-US" sz="1499">
                <a:solidFill>
                  <a:srgbClr val="1F6BB7"/>
                </a:solidFill>
                <a:latin typeface="Shadows Into Light Two Bold"/>
              </a:rPr>
              <a:t>about WRM's</a:t>
            </a:r>
          </a:p>
          <a:p>
            <a:pPr algn="ctr">
              <a:lnSpc>
                <a:spcPts val="2309"/>
              </a:lnSpc>
            </a:pPr>
            <a:r>
              <a:rPr lang="en-US" sz="1499">
                <a:solidFill>
                  <a:srgbClr val="1F6BB7"/>
                </a:solidFill>
                <a:latin typeface="Shadows Into Light Two Bold"/>
              </a:rPr>
              <a:t>Food Program</a:t>
            </a:r>
          </a:p>
        </p:txBody>
      </p:sp>
      <p:sp>
        <p:nvSpPr>
          <p:cNvPr id="26" name="Freeform 26"/>
          <p:cNvSpPr/>
          <p:nvPr/>
        </p:nvSpPr>
        <p:spPr>
          <a:xfrm rot="-1081837" flipH="1">
            <a:off x="1559483" y="6324687"/>
            <a:ext cx="463467" cy="427427"/>
          </a:xfrm>
          <a:custGeom>
            <a:avLst/>
            <a:gdLst/>
            <a:ahLst/>
            <a:cxnLst/>
            <a:rect l="l" t="t" r="r" b="b"/>
            <a:pathLst>
              <a:path w="463467" h="427427">
                <a:moveTo>
                  <a:pt x="463467" y="0"/>
                </a:moveTo>
                <a:lnTo>
                  <a:pt x="0" y="0"/>
                </a:lnTo>
                <a:lnTo>
                  <a:pt x="0" y="427427"/>
                </a:lnTo>
                <a:lnTo>
                  <a:pt x="463467" y="427427"/>
                </a:lnTo>
                <a:lnTo>
                  <a:pt x="463467"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7" name="TextBox 27"/>
          <p:cNvSpPr txBox="1"/>
          <p:nvPr/>
        </p:nvSpPr>
        <p:spPr>
          <a:xfrm>
            <a:off x="1481878" y="1883362"/>
            <a:ext cx="7025258" cy="401327"/>
          </a:xfrm>
          <a:prstGeom prst="rect">
            <a:avLst/>
          </a:prstGeom>
        </p:spPr>
        <p:txBody>
          <a:bodyPr lIns="0" tIns="0" rIns="0" bIns="0" rtlCol="0" anchor="t">
            <a:spAutoFit/>
          </a:bodyPr>
          <a:lstStyle/>
          <a:p>
            <a:pPr algn="ctr">
              <a:lnSpc>
                <a:spcPts val="1689"/>
              </a:lnSpc>
            </a:pPr>
            <a:r>
              <a:rPr lang="en-US" sz="1207" spc="57">
                <a:solidFill>
                  <a:srgbClr val="000000"/>
                </a:solidFill>
                <a:latin typeface="Rosario"/>
              </a:rPr>
              <a:t>in partnership with the </a:t>
            </a:r>
          </a:p>
          <a:p>
            <a:pPr algn="ctr">
              <a:lnSpc>
                <a:spcPts val="1689"/>
              </a:lnSpc>
            </a:pPr>
            <a:r>
              <a:rPr lang="en-US" sz="1207" spc="57">
                <a:solidFill>
                  <a:srgbClr val="000000"/>
                </a:solidFill>
                <a:latin typeface="Rosario"/>
              </a:rPr>
              <a:t>Westminster Rescue Mission </a:t>
            </a:r>
          </a:p>
        </p:txBody>
      </p:sp>
      <p:sp>
        <p:nvSpPr>
          <p:cNvPr id="28" name="AutoShape 28"/>
          <p:cNvSpPr/>
          <p:nvPr/>
        </p:nvSpPr>
        <p:spPr>
          <a:xfrm>
            <a:off x="3328416" y="559117"/>
            <a:ext cx="3401568" cy="0"/>
          </a:xfrm>
          <a:prstGeom prst="line">
            <a:avLst/>
          </a:prstGeom>
          <a:ln w="9525" cap="flat">
            <a:solidFill>
              <a:srgbClr val="000000"/>
            </a:solidFill>
            <a:prstDash val="solid"/>
            <a:headEnd type="none" w="sm" len="sm"/>
            <a:tailEnd type="none" w="sm" len="sm"/>
          </a:ln>
        </p:spPr>
        <p:txBody>
          <a:bodyPr/>
          <a:lstStyle/>
          <a:p>
            <a:endParaRPr lang="en-US"/>
          </a:p>
        </p:txBody>
      </p:sp>
      <p:sp>
        <p:nvSpPr>
          <p:cNvPr id="29" name="AutoShape 29"/>
          <p:cNvSpPr/>
          <p:nvPr/>
        </p:nvSpPr>
        <p:spPr>
          <a:xfrm>
            <a:off x="3293723" y="6958289"/>
            <a:ext cx="3401568" cy="0"/>
          </a:xfrm>
          <a:prstGeom prst="line">
            <a:avLst/>
          </a:prstGeom>
          <a:ln w="9525" cap="flat">
            <a:solidFill>
              <a:srgbClr val="000000"/>
            </a:solidFill>
            <a:prstDash val="solid"/>
            <a:headEnd type="none" w="sm" len="sm"/>
            <a:tailEnd type="none" w="sm" len="sm"/>
          </a:ln>
        </p:spPr>
        <p:txBody>
          <a:bodyPr/>
          <a:lstStyle/>
          <a:p>
            <a:endParaRPr lang="en-US"/>
          </a:p>
        </p:txBody>
      </p:sp>
      <p:sp>
        <p:nvSpPr>
          <p:cNvPr id="30" name="AutoShape 30"/>
          <p:cNvSpPr/>
          <p:nvPr/>
        </p:nvSpPr>
        <p:spPr>
          <a:xfrm>
            <a:off x="3293723" y="6625082"/>
            <a:ext cx="3401568" cy="0"/>
          </a:xfrm>
          <a:prstGeom prst="line">
            <a:avLst/>
          </a:prstGeom>
          <a:ln w="9525"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964" y="1558413"/>
            <a:ext cx="6324926" cy="5360663"/>
          </a:xfrm>
          <a:prstGeom prst="rect">
            <a:avLst/>
          </a:prstGeom>
        </p:spPr>
        <p:txBody>
          <a:bodyPr lIns="0" tIns="0" rIns="0" bIns="0" rtlCol="0" anchor="t">
            <a:spAutoFit/>
          </a:bodyPr>
          <a:lstStyle/>
          <a:p>
            <a:pPr>
              <a:lnSpc>
                <a:spcPts val="2197"/>
              </a:lnSpc>
            </a:pPr>
            <a:r>
              <a:rPr lang="en-US" sz="1399" dirty="0">
                <a:solidFill>
                  <a:srgbClr val="000000"/>
                </a:solidFill>
                <a:latin typeface="Montserrat"/>
              </a:rPr>
              <a:t>Dear </a:t>
            </a:r>
            <a:r>
              <a:rPr lang="en-US" sz="1399" dirty="0">
                <a:solidFill>
                  <a:srgbClr val="E60012"/>
                </a:solidFill>
                <a:latin typeface="Montserrat"/>
              </a:rPr>
              <a:t>[Name, Colleagues, Neighbors],</a:t>
            </a:r>
          </a:p>
          <a:p>
            <a:pPr>
              <a:lnSpc>
                <a:spcPts val="2197"/>
              </a:lnSpc>
            </a:pPr>
            <a:endParaRPr lang="en-US" sz="1399" dirty="0">
              <a:solidFill>
                <a:srgbClr val="E60012"/>
              </a:solidFill>
              <a:latin typeface="Montserrat"/>
            </a:endParaRPr>
          </a:p>
          <a:p>
            <a:pPr>
              <a:lnSpc>
                <a:spcPts val="2197"/>
              </a:lnSpc>
            </a:pPr>
            <a:r>
              <a:rPr lang="en-US" sz="1399" dirty="0">
                <a:solidFill>
                  <a:srgbClr val="000000"/>
                </a:solidFill>
                <a:latin typeface="Montserrat"/>
              </a:rPr>
              <a:t>The </a:t>
            </a:r>
            <a:r>
              <a:rPr lang="en-US" sz="1399" dirty="0">
                <a:solidFill>
                  <a:srgbClr val="E60012"/>
                </a:solidFill>
                <a:latin typeface="Montserrat"/>
              </a:rPr>
              <a:t>[Organization Name]</a:t>
            </a:r>
            <a:r>
              <a:rPr lang="en-US" sz="1399" dirty="0">
                <a:solidFill>
                  <a:srgbClr val="000000"/>
                </a:solidFill>
                <a:latin typeface="Montserrat"/>
              </a:rPr>
              <a:t> is participating in a food [or fund] drive to support Westminster Rescue Mission's Food Program in their goal of  addressing the growing problem of food insecurity and hunger in the northern and western regions of Maryland.</a:t>
            </a:r>
          </a:p>
          <a:p>
            <a:pPr>
              <a:lnSpc>
                <a:spcPts val="2197"/>
              </a:lnSpc>
            </a:pPr>
            <a:endParaRPr lang="en-US" sz="1399" dirty="0">
              <a:solidFill>
                <a:srgbClr val="000000"/>
              </a:solidFill>
              <a:latin typeface="Montserrat"/>
            </a:endParaRPr>
          </a:p>
          <a:p>
            <a:pPr>
              <a:lnSpc>
                <a:spcPts val="2197"/>
              </a:lnSpc>
            </a:pPr>
            <a:r>
              <a:rPr lang="en-US" sz="1399" dirty="0">
                <a:solidFill>
                  <a:srgbClr val="000000"/>
                </a:solidFill>
                <a:latin typeface="Montserrat"/>
              </a:rPr>
              <a:t>Please join in this effort to help the hundreds</a:t>
            </a:r>
            <a:r>
              <a:rPr lang="en-US" sz="1399" dirty="0">
                <a:solidFill>
                  <a:srgbClr val="E60012"/>
                </a:solidFill>
                <a:latin typeface="Montserrat Bold"/>
              </a:rPr>
              <a:t> </a:t>
            </a:r>
            <a:r>
              <a:rPr lang="en-US" sz="1399" dirty="0">
                <a:solidFill>
                  <a:srgbClr val="000000"/>
                </a:solidFill>
                <a:latin typeface="Montserrat"/>
              </a:rPr>
              <a:t>of children, seniors, individuals, and families who are at risk of going hungry every month. </a:t>
            </a:r>
          </a:p>
          <a:p>
            <a:pPr>
              <a:lnSpc>
                <a:spcPts val="2197"/>
              </a:lnSpc>
            </a:pPr>
            <a:endParaRPr lang="en-US" sz="1399" dirty="0">
              <a:solidFill>
                <a:srgbClr val="000000"/>
              </a:solidFill>
              <a:latin typeface="Montserrat"/>
            </a:endParaRPr>
          </a:p>
          <a:p>
            <a:pPr>
              <a:lnSpc>
                <a:spcPts val="2197"/>
              </a:lnSpc>
            </a:pPr>
            <a:r>
              <a:rPr lang="en-US" sz="1399" dirty="0">
                <a:solidFill>
                  <a:srgbClr val="000000"/>
                </a:solidFill>
                <a:latin typeface="Montserrat"/>
              </a:rPr>
              <a:t>As the largest re-distributor of food in Carroll County, all donations collected from WRM's food drives directly support individuals and families in our local community.</a:t>
            </a:r>
          </a:p>
          <a:p>
            <a:pPr>
              <a:lnSpc>
                <a:spcPts val="2197"/>
              </a:lnSpc>
            </a:pPr>
            <a:endParaRPr lang="en-US" sz="1399" dirty="0">
              <a:solidFill>
                <a:srgbClr val="000000"/>
              </a:solidFill>
              <a:latin typeface="Montserrat"/>
            </a:endParaRPr>
          </a:p>
          <a:p>
            <a:pPr>
              <a:lnSpc>
                <a:spcPts val="2197"/>
              </a:lnSpc>
            </a:pPr>
            <a:r>
              <a:rPr lang="en-US" sz="1399" dirty="0">
                <a:solidFill>
                  <a:srgbClr val="000000"/>
                </a:solidFill>
                <a:latin typeface="Montserrat"/>
              </a:rPr>
              <a:t>Please forward this email to your friends, families, and colleagues, encouraging them to join-in to impact someone's life for the better. Thank you in advance for your support!</a:t>
            </a:r>
          </a:p>
          <a:p>
            <a:pPr>
              <a:lnSpc>
                <a:spcPts val="2197"/>
              </a:lnSpc>
            </a:pPr>
            <a:endParaRPr lang="en-US" sz="1399" dirty="0">
              <a:solidFill>
                <a:srgbClr val="000000"/>
              </a:solidFill>
              <a:latin typeface="Montserrat"/>
            </a:endParaRPr>
          </a:p>
          <a:p>
            <a:pPr>
              <a:lnSpc>
                <a:spcPts val="2197"/>
              </a:lnSpc>
            </a:pPr>
            <a:r>
              <a:rPr lang="en-US" sz="1399" dirty="0">
                <a:solidFill>
                  <a:srgbClr val="000000"/>
                </a:solidFill>
                <a:latin typeface="Montserrat"/>
              </a:rPr>
              <a:t>Sincerely,</a:t>
            </a:r>
          </a:p>
          <a:p>
            <a:pPr>
              <a:lnSpc>
                <a:spcPts val="2197"/>
              </a:lnSpc>
            </a:pPr>
            <a:r>
              <a:rPr lang="en-US" sz="1399" dirty="0">
                <a:solidFill>
                  <a:srgbClr val="E60012"/>
                </a:solidFill>
                <a:latin typeface="Montserrat"/>
              </a:rPr>
              <a:t>[Your Name]</a:t>
            </a:r>
          </a:p>
        </p:txBody>
      </p:sp>
      <p:sp>
        <p:nvSpPr>
          <p:cNvPr id="3" name="AutoShape 3"/>
          <p:cNvSpPr/>
          <p:nvPr/>
        </p:nvSpPr>
        <p:spPr>
          <a:xfrm>
            <a:off x="411964" y="965728"/>
            <a:ext cx="1096784" cy="85532"/>
          </a:xfrm>
          <a:prstGeom prst="rect">
            <a:avLst/>
          </a:prstGeom>
          <a:solidFill>
            <a:srgbClr val="F4AE00"/>
          </a:solidFill>
        </p:spPr>
        <p:txBody>
          <a:bodyPr/>
          <a:lstStyle/>
          <a:p>
            <a:endParaRPr lang="en-US"/>
          </a:p>
        </p:txBody>
      </p:sp>
      <p:sp>
        <p:nvSpPr>
          <p:cNvPr id="4" name="TextBox 4"/>
          <p:cNvSpPr txBox="1"/>
          <p:nvPr/>
        </p:nvSpPr>
        <p:spPr>
          <a:xfrm>
            <a:off x="411964" y="408727"/>
            <a:ext cx="8023986" cy="378460"/>
          </a:xfrm>
          <a:prstGeom prst="rect">
            <a:avLst/>
          </a:prstGeom>
        </p:spPr>
        <p:txBody>
          <a:bodyPr lIns="0" tIns="0" rIns="0" bIns="0" rtlCol="0" anchor="t">
            <a:spAutoFit/>
          </a:bodyPr>
          <a:lstStyle/>
          <a:p>
            <a:pPr>
              <a:lnSpc>
                <a:spcPts val="3079"/>
              </a:lnSpc>
            </a:pPr>
            <a:r>
              <a:rPr lang="en-US" sz="2799" spc="139">
                <a:solidFill>
                  <a:srgbClr val="F4AE00"/>
                </a:solidFill>
                <a:latin typeface="Oswald"/>
              </a:rPr>
              <a:t>INVITATION EMAIL OR LETTER</a:t>
            </a:r>
          </a:p>
        </p:txBody>
      </p:sp>
      <p:grpSp>
        <p:nvGrpSpPr>
          <p:cNvPr id="5" name="Group 5"/>
          <p:cNvGrpSpPr/>
          <p:nvPr/>
        </p:nvGrpSpPr>
        <p:grpSpPr>
          <a:xfrm rot="292003">
            <a:off x="6666136" y="128194"/>
            <a:ext cx="3253031" cy="3199218"/>
            <a:chOff x="0" y="0"/>
            <a:chExt cx="4337375" cy="4265624"/>
          </a:xfrm>
        </p:grpSpPr>
        <p:sp>
          <p:nvSpPr>
            <p:cNvPr id="6" name="Freeform 6"/>
            <p:cNvSpPr/>
            <p:nvPr/>
          </p:nvSpPr>
          <p:spPr>
            <a:xfrm>
              <a:off x="0" y="0"/>
              <a:ext cx="4337375" cy="4265624"/>
            </a:xfrm>
            <a:custGeom>
              <a:avLst/>
              <a:gdLst/>
              <a:ahLst/>
              <a:cxnLst/>
              <a:rect l="l" t="t" r="r" b="b"/>
              <a:pathLst>
                <a:path w="4337375" h="4265624">
                  <a:moveTo>
                    <a:pt x="0" y="0"/>
                  </a:moveTo>
                  <a:lnTo>
                    <a:pt x="4337375" y="0"/>
                  </a:lnTo>
                  <a:lnTo>
                    <a:pt x="4337375" y="4265624"/>
                  </a:lnTo>
                  <a:lnTo>
                    <a:pt x="0" y="4265624"/>
                  </a:lnTo>
                  <a:lnTo>
                    <a:pt x="0" y="0"/>
                  </a:lnTo>
                  <a:close/>
                </a:path>
              </a:pathLst>
            </a:custGeom>
            <a:blipFill>
              <a:blip r:embed="rId2">
                <a:extLst>
                  <a:ext uri="{96DAC541-7B7A-43D3-8B79-37D633B846F1}">
                    <asvg:svgBlip xmlns:asvg="http://schemas.microsoft.com/office/drawing/2016/SVG/main" r:embed="rId3"/>
                  </a:ext>
                </a:extLst>
              </a:blip>
              <a:stretch>
                <a:fillRect t="-615" b="-924"/>
              </a:stretch>
            </a:blipFill>
          </p:spPr>
          <p:txBody>
            <a:bodyPr/>
            <a:lstStyle/>
            <a:p>
              <a:endParaRPr lang="en-US"/>
            </a:p>
          </p:txBody>
        </p:sp>
        <p:sp>
          <p:nvSpPr>
            <p:cNvPr id="7" name="TextBox 7"/>
            <p:cNvSpPr txBox="1"/>
            <p:nvPr/>
          </p:nvSpPr>
          <p:spPr>
            <a:xfrm>
              <a:off x="590147" y="759545"/>
              <a:ext cx="3157080" cy="672407"/>
            </a:xfrm>
            <a:prstGeom prst="rect">
              <a:avLst/>
            </a:prstGeom>
          </p:spPr>
          <p:txBody>
            <a:bodyPr lIns="0" tIns="0" rIns="0" bIns="0" rtlCol="0" anchor="t">
              <a:spAutoFit/>
            </a:bodyPr>
            <a:lstStyle/>
            <a:p>
              <a:pPr algn="ctr">
                <a:lnSpc>
                  <a:spcPts val="2105"/>
                </a:lnSpc>
              </a:pPr>
              <a:r>
                <a:rPr lang="en-US" sz="1100" spc="67" dirty="0">
                  <a:solidFill>
                    <a:srgbClr val="FFFFFF"/>
                  </a:solidFill>
                  <a:latin typeface="Oswald"/>
                </a:rPr>
                <a:t>EMAIL OR LETTER</a:t>
              </a:r>
            </a:p>
            <a:p>
              <a:pPr algn="ctr">
                <a:lnSpc>
                  <a:spcPts val="2105"/>
                </a:lnSpc>
              </a:pPr>
              <a:r>
                <a:rPr lang="en-US" sz="1100" spc="67" dirty="0">
                  <a:solidFill>
                    <a:srgbClr val="FFFFFF"/>
                  </a:solidFill>
                  <a:latin typeface="Oswald"/>
                </a:rPr>
                <a:t>MOCK-UP EXAMPLE.</a:t>
              </a:r>
            </a:p>
          </p:txBody>
        </p:sp>
        <p:sp>
          <p:nvSpPr>
            <p:cNvPr id="8" name="TextBox 8"/>
            <p:cNvSpPr txBox="1"/>
            <p:nvPr/>
          </p:nvSpPr>
          <p:spPr>
            <a:xfrm>
              <a:off x="1090608" y="1775704"/>
              <a:ext cx="2229806" cy="1579151"/>
            </a:xfrm>
            <a:prstGeom prst="rect">
              <a:avLst/>
            </a:prstGeom>
          </p:spPr>
          <p:txBody>
            <a:bodyPr lIns="0" tIns="0" rIns="0" bIns="0" rtlCol="0" anchor="t">
              <a:spAutoFit/>
            </a:bodyPr>
            <a:lstStyle/>
            <a:p>
              <a:pPr algn="ctr">
                <a:lnSpc>
                  <a:spcPts val="1931"/>
                </a:lnSpc>
              </a:pPr>
              <a:r>
                <a:rPr lang="en-US" sz="900" spc="57" dirty="0">
                  <a:solidFill>
                    <a:srgbClr val="FFFFFF"/>
                  </a:solidFill>
                  <a:latin typeface="Oswald"/>
                </a:rPr>
                <a:t>USE THE TEXT ON THIS PAGE TO EMAIL OR SEND A LETTER TO FOOD/FUND DRIVE PARTICIPANTS (OR DOWNLOAD A COPY FROM OUR GOOGLE DRIVE LINK)</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1532</Words>
  <Application>Microsoft Macintosh PowerPoint</Application>
  <PresentationFormat>Custom</PresentationFormat>
  <Paragraphs>187</Paragraphs>
  <Slides>12</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Oswald Bold</vt:lpstr>
      <vt:lpstr>Open Sans Bold</vt:lpstr>
      <vt:lpstr>Open Sans</vt:lpstr>
      <vt:lpstr>Calibri</vt:lpstr>
      <vt:lpstr>Oswald</vt:lpstr>
      <vt:lpstr>Bodoni FLF</vt:lpstr>
      <vt:lpstr>Rosario Bold</vt:lpstr>
      <vt:lpstr>Alfa Slab One Bold</vt:lpstr>
      <vt:lpstr>Montserrat Bold Italics</vt:lpstr>
      <vt:lpstr>Arial</vt:lpstr>
      <vt:lpstr>Rosario</vt:lpstr>
      <vt:lpstr>Montserrat Bold</vt:lpstr>
      <vt:lpstr>Montserrat</vt:lpstr>
      <vt:lpstr>Alfa Slab One</vt:lpstr>
      <vt:lpstr>Shadows Into Light Two Bold</vt:lpstr>
      <vt:lpstr>Montserrat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WRM - Food + Funds Drive Toolkit (WRM Food Program) 2024</dc:title>
  <cp:lastModifiedBy>Cara Paige</cp:lastModifiedBy>
  <cp:revision>2</cp:revision>
  <dcterms:created xsi:type="dcterms:W3CDTF">2006-08-16T00:00:00Z</dcterms:created>
  <dcterms:modified xsi:type="dcterms:W3CDTF">2024-02-27T19:38:10Z</dcterms:modified>
  <dc:identifier>DAFRMuJ-UsM</dc:identifier>
</cp:coreProperties>
</file>