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0058400" cy="77724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ontserrat" pitchFamily="2" charset="77"/>
      <p:regular r:id="rId10"/>
      <p:bold r:id="rId11"/>
      <p:italic r:id="rId12"/>
      <p:boldItalic r:id="rId13"/>
    </p:embeddedFont>
    <p:embeddedFont>
      <p:font typeface="Montserrat Bold" pitchFamily="2" charset="77"/>
      <p:regular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Open Sans Bold" panose="020B0806030504020204" pitchFamily="34" charset="0"/>
      <p:regular r:id="rId19"/>
      <p:bold r:id="rId20"/>
    </p:embeddedFont>
    <p:embeddedFont>
      <p:font typeface="Oswald" pitchFamily="2" charset="77"/>
      <p:regular r:id="rId21"/>
      <p:bold r:id="rId22"/>
    </p:embeddedFont>
    <p:embeddedFont>
      <p:font typeface="Rosario" panose="02000503040000020003" pitchFamily="2" charset="77"/>
      <p:regular r:id="rId23"/>
    </p:embeddedFont>
    <p:embeddedFont>
      <p:font typeface="Rosario Bold" panose="02000503060000020004" pitchFamily="2" charset="77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26" autoAdjust="0"/>
  </p:normalViewPr>
  <p:slideViewPr>
    <p:cSldViewPr>
      <p:cViewPr varScale="1">
        <p:scale>
          <a:sx n="107" d="100"/>
          <a:sy n="107" d="100"/>
        </p:scale>
        <p:origin x="2000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23" Type="http://schemas.openxmlformats.org/officeDocument/2006/relationships/font" Target="fonts/font18.fntdata"/><Relationship Id="rId28" Type="http://schemas.openxmlformats.org/officeDocument/2006/relationships/theme" Target="theme/theme1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5608" b="15608"/>
          <a:stretch>
            <a:fillRect/>
          </a:stretch>
        </p:blipFill>
        <p:spPr>
          <a:xfrm>
            <a:off x="560054" y="1266890"/>
            <a:ext cx="8868906" cy="610030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93309" y="6081028"/>
            <a:ext cx="9671783" cy="1691372"/>
          </a:xfrm>
          <a:prstGeom prst="rect">
            <a:avLst/>
          </a:prstGeom>
          <a:solidFill>
            <a:srgbClr val="FFB71A"/>
          </a:solidFill>
        </p:spPr>
      </p:sp>
      <p:sp>
        <p:nvSpPr>
          <p:cNvPr id="4" name="AutoShape 4"/>
          <p:cNvSpPr/>
          <p:nvPr/>
        </p:nvSpPr>
        <p:spPr>
          <a:xfrm>
            <a:off x="302146" y="-1"/>
            <a:ext cx="9454108" cy="2523895"/>
          </a:xfrm>
          <a:prstGeom prst="rect">
            <a:avLst/>
          </a:prstGeom>
          <a:solidFill>
            <a:srgbClr val="F4AE00"/>
          </a:solidFill>
        </p:spPr>
      </p:sp>
      <p:sp>
        <p:nvSpPr>
          <p:cNvPr id="5" name="TextBox 5"/>
          <p:cNvSpPr txBox="1"/>
          <p:nvPr/>
        </p:nvSpPr>
        <p:spPr>
          <a:xfrm>
            <a:off x="0" y="637661"/>
            <a:ext cx="10058400" cy="1121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41"/>
              </a:lnSpc>
            </a:pPr>
            <a:r>
              <a:rPr lang="en-US" sz="3292" spc="164">
                <a:solidFill>
                  <a:srgbClr val="000000"/>
                </a:solidFill>
                <a:latin typeface="Oswald"/>
              </a:rPr>
              <a:t>FOOD DRIVE FOR</a:t>
            </a:r>
          </a:p>
          <a:p>
            <a:pPr algn="ctr">
              <a:lnSpc>
                <a:spcPts val="4641"/>
              </a:lnSpc>
            </a:pPr>
            <a:r>
              <a:rPr lang="en-US" sz="3292" spc="164">
                <a:solidFill>
                  <a:srgbClr val="000000"/>
                </a:solidFill>
                <a:latin typeface="Oswald"/>
              </a:rPr>
              <a:t>LOCAL FAMILIES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7094224" y="6473315"/>
            <a:ext cx="2228190" cy="1041896"/>
            <a:chOff x="0" y="0"/>
            <a:chExt cx="2970920" cy="1389195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96117" cy="396117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446531" y="109439"/>
              <a:ext cx="2524389" cy="190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08"/>
                </a:lnSpc>
              </a:pPr>
              <a:r>
                <a:rPr lang="en-US" sz="863" spc="18">
                  <a:solidFill>
                    <a:srgbClr val="000000"/>
                  </a:solidFill>
                  <a:latin typeface="Open Sans Bold"/>
                </a:rPr>
                <a:t>@</a:t>
              </a:r>
              <a:r>
                <a:rPr lang="en-US" sz="863" spc="18">
                  <a:solidFill>
                    <a:srgbClr val="000000"/>
                  </a:solidFill>
                  <a:latin typeface="Open Sans"/>
                </a:rPr>
                <a:t>WESTMINSTERRESCUEMISSION</a:t>
              </a:r>
            </a:p>
          </p:txBody>
        </p: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532693"/>
              <a:ext cx="396117" cy="396117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469433" y="615228"/>
              <a:ext cx="933716" cy="191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12"/>
                </a:lnSpc>
              </a:pPr>
              <a:r>
                <a:rPr lang="en-US" sz="865">
                  <a:solidFill>
                    <a:srgbClr val="000000"/>
                  </a:solidFill>
                  <a:latin typeface="Open Sans"/>
                </a:rPr>
                <a:t>@WRMORG</a:t>
              </a: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1059544"/>
              <a:ext cx="412063" cy="329650"/>
            </a:xfrm>
            <a:prstGeom prst="rect">
              <a:avLst/>
            </a:prstGeom>
          </p:spPr>
        </p:pic>
        <p:sp>
          <p:nvSpPr>
            <p:cNvPr id="12" name="TextBox 12"/>
            <p:cNvSpPr txBox="1"/>
            <p:nvPr/>
          </p:nvSpPr>
          <p:spPr>
            <a:xfrm>
              <a:off x="510033" y="1119619"/>
              <a:ext cx="2352493" cy="1904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08"/>
                </a:lnSpc>
              </a:pPr>
              <a:r>
                <a:rPr lang="en-US" sz="863">
                  <a:solidFill>
                    <a:srgbClr val="000000"/>
                  </a:solidFill>
                  <a:latin typeface="Open Sans"/>
                </a:rPr>
                <a:t>WESTMINSTER RESCUE MISSION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448011" y="-1"/>
            <a:ext cx="596125" cy="7772401"/>
            <a:chOff x="0" y="0"/>
            <a:chExt cx="661008" cy="360931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61008" cy="3609310"/>
            </a:xfrm>
            <a:custGeom>
              <a:avLst/>
              <a:gdLst/>
              <a:ahLst/>
              <a:cxnLst/>
              <a:rect l="l" t="t" r="r" b="b"/>
              <a:pathLst>
                <a:path w="661008" h="3609310">
                  <a:moveTo>
                    <a:pt x="0" y="0"/>
                  </a:moveTo>
                  <a:lnTo>
                    <a:pt x="661008" y="0"/>
                  </a:lnTo>
                  <a:lnTo>
                    <a:pt x="661008" y="3609310"/>
                  </a:lnTo>
                  <a:lnTo>
                    <a:pt x="0" y="360931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6981630" y="0"/>
            <a:ext cx="2485254" cy="3200399"/>
            <a:chOff x="0" y="0"/>
            <a:chExt cx="2950014" cy="3803727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2950014" cy="3803727"/>
              <a:chOff x="0" y="0"/>
              <a:chExt cx="3304540" cy="426085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27000" y="127000"/>
                <a:ext cx="3051810" cy="3943350"/>
              </a:xfrm>
              <a:custGeom>
                <a:avLst/>
                <a:gdLst/>
                <a:ahLst/>
                <a:cxnLst/>
                <a:rect l="l" t="t" r="r" b="b"/>
                <a:pathLst>
                  <a:path w="3051810" h="3943350">
                    <a:moveTo>
                      <a:pt x="3051810" y="0"/>
                    </a:moveTo>
                    <a:lnTo>
                      <a:pt x="3051810" y="3943350"/>
                    </a:lnTo>
                    <a:lnTo>
                      <a:pt x="1526540" y="3312160"/>
                    </a:lnTo>
                    <a:lnTo>
                      <a:pt x="0" y="3943350"/>
                    </a:lnTo>
                    <a:lnTo>
                      <a:pt x="0" y="0"/>
                    </a:lnTo>
                    <a:lnTo>
                      <a:pt x="3051810" y="0"/>
                    </a:lnTo>
                    <a:close/>
                  </a:path>
                </a:pathLst>
              </a:custGeom>
              <a:solidFill>
                <a:srgbClr val="F4AE00"/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0" y="0"/>
                <a:ext cx="3304540" cy="4260850"/>
              </a:xfrm>
              <a:custGeom>
                <a:avLst/>
                <a:gdLst/>
                <a:ahLst/>
                <a:cxnLst/>
                <a:rect l="l" t="t" r="r" b="b"/>
                <a:pathLst>
                  <a:path w="3304540" h="4260850">
                    <a:moveTo>
                      <a:pt x="0" y="0"/>
                    </a:moveTo>
                    <a:lnTo>
                      <a:pt x="0" y="4260850"/>
                    </a:lnTo>
                    <a:lnTo>
                      <a:pt x="1652270" y="3577590"/>
                    </a:lnTo>
                    <a:lnTo>
                      <a:pt x="3304540" y="4260850"/>
                    </a:lnTo>
                    <a:lnTo>
                      <a:pt x="3304540" y="0"/>
                    </a:lnTo>
                    <a:lnTo>
                      <a:pt x="0" y="0"/>
                    </a:lnTo>
                    <a:close/>
                    <a:moveTo>
                      <a:pt x="3178810" y="637471"/>
                    </a:moveTo>
                    <a:lnTo>
                      <a:pt x="3178810" y="4070350"/>
                    </a:lnTo>
                    <a:lnTo>
                      <a:pt x="1653540" y="3439160"/>
                    </a:lnTo>
                    <a:lnTo>
                      <a:pt x="127000" y="4070350"/>
                    </a:lnTo>
                    <a:lnTo>
                      <a:pt x="127000" y="127000"/>
                    </a:lnTo>
                    <a:lnTo>
                      <a:pt x="3178810" y="127000"/>
                    </a:lnTo>
                    <a:lnTo>
                      <a:pt x="3178810" y="637471"/>
                    </a:lnTo>
                    <a:lnTo>
                      <a:pt x="3178810" y="637471"/>
                    </a:lnTo>
                    <a:close/>
                  </a:path>
                </a:pathLst>
              </a:custGeom>
              <a:solidFill>
                <a:srgbClr val="EEEFEF"/>
              </a:solidFill>
            </p:spPr>
          </p:sp>
        </p:grpSp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240661" y="471253"/>
              <a:ext cx="2468692" cy="1430610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621352" y="2371780"/>
              <a:ext cx="1612342" cy="583094"/>
            </a:xfrm>
            <a:prstGeom prst="rect">
              <a:avLst/>
            </a:prstGeom>
          </p:spPr>
        </p:pic>
        <p:sp>
          <p:nvSpPr>
            <p:cNvPr id="21" name="TextBox 21"/>
            <p:cNvSpPr txBox="1"/>
            <p:nvPr/>
          </p:nvSpPr>
          <p:spPr>
            <a:xfrm>
              <a:off x="392482" y="2016969"/>
              <a:ext cx="2165050" cy="1251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9"/>
                </a:lnSpc>
              </a:pPr>
              <a:r>
                <a:rPr lang="en-US" sz="635">
                  <a:solidFill>
                    <a:srgbClr val="000000"/>
                  </a:solidFill>
                  <a:latin typeface="Montserrat"/>
                </a:rPr>
                <a:t>A DISTRIBUTION PARTNER OF:</a:t>
              </a: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12254" y="6967814"/>
            <a:ext cx="1330212" cy="698361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 rot="5400000">
            <a:off x="5850260" y="3744298"/>
            <a:ext cx="7772400" cy="237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9"/>
              </a:lnSpc>
            </a:pPr>
            <a:r>
              <a:rPr lang="en-US" sz="1499" spc="451">
                <a:solidFill>
                  <a:srgbClr val="021E39"/>
                </a:solidFill>
                <a:latin typeface="Montserrat Bold"/>
              </a:rPr>
              <a:t>WWW.</a:t>
            </a:r>
            <a:r>
              <a:rPr lang="en-US" sz="1499" spc="451">
                <a:solidFill>
                  <a:srgbClr val="1F6BB7"/>
                </a:solidFill>
                <a:latin typeface="Montserrat Bold"/>
              </a:rPr>
              <a:t>W</a:t>
            </a:r>
            <a:r>
              <a:rPr lang="en-US" sz="1499" spc="451">
                <a:solidFill>
                  <a:srgbClr val="021E39"/>
                </a:solidFill>
                <a:latin typeface="Montserrat Bold"/>
              </a:rPr>
              <a:t>ESTMINSTER</a:t>
            </a:r>
            <a:r>
              <a:rPr lang="en-US" sz="1499" spc="451">
                <a:solidFill>
                  <a:srgbClr val="1F6BB7"/>
                </a:solidFill>
                <a:latin typeface="Montserrat Bold"/>
              </a:rPr>
              <a:t>R</a:t>
            </a:r>
            <a:r>
              <a:rPr lang="en-US" sz="1499" spc="451">
                <a:solidFill>
                  <a:srgbClr val="021E39"/>
                </a:solidFill>
                <a:latin typeface="Montserrat Bold"/>
              </a:rPr>
              <a:t>ESCUE</a:t>
            </a:r>
            <a:r>
              <a:rPr lang="en-US" sz="1499" spc="451">
                <a:solidFill>
                  <a:srgbClr val="1F6BB7"/>
                </a:solidFill>
                <a:latin typeface="Montserrat Bold"/>
              </a:rPr>
              <a:t>M</a:t>
            </a:r>
            <a:r>
              <a:rPr lang="en-US" sz="1499" spc="451">
                <a:solidFill>
                  <a:srgbClr val="021E39"/>
                </a:solidFill>
                <a:latin typeface="Montserrat Bold"/>
              </a:rPr>
              <a:t>ISSION.ORG</a:t>
            </a: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13"/>
          <a:srcRect l="9235" t="7642" r="7324"/>
          <a:stretch>
            <a:fillRect/>
          </a:stretch>
        </p:blipFill>
        <p:spPr>
          <a:xfrm>
            <a:off x="670825" y="6175105"/>
            <a:ext cx="813068" cy="899954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 rot="-605316">
            <a:off x="788974" y="6676346"/>
            <a:ext cx="2983833" cy="832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9"/>
              </a:lnSpc>
            </a:pPr>
            <a:r>
              <a:rPr lang="en-US" sz="1499">
                <a:solidFill>
                  <a:srgbClr val="1F6BB7"/>
                </a:solidFill>
                <a:latin typeface="Shadows Into Light Two Bold"/>
              </a:rPr>
              <a:t>Learn more</a:t>
            </a:r>
          </a:p>
          <a:p>
            <a:pPr algn="ctr">
              <a:lnSpc>
                <a:spcPts val="2309"/>
              </a:lnSpc>
            </a:pPr>
            <a:r>
              <a:rPr lang="en-US" sz="1499">
                <a:solidFill>
                  <a:srgbClr val="1F6BB7"/>
                </a:solidFill>
                <a:latin typeface="Shadows Into Light Two Bold"/>
              </a:rPr>
              <a:t>about WRM's</a:t>
            </a:r>
          </a:p>
          <a:p>
            <a:pPr algn="ctr">
              <a:lnSpc>
                <a:spcPts val="2309"/>
              </a:lnSpc>
            </a:pPr>
            <a:r>
              <a:rPr lang="en-US" sz="1499">
                <a:solidFill>
                  <a:srgbClr val="1F6BB7"/>
                </a:solidFill>
                <a:latin typeface="Shadows Into Light Two Bold"/>
              </a:rPr>
              <a:t>Food Program</a:t>
            </a: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081837" flipH="1">
            <a:off x="1559483" y="6324687"/>
            <a:ext cx="463467" cy="427427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1481878" y="1883362"/>
            <a:ext cx="7025258" cy="401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9"/>
              </a:lnSpc>
            </a:pPr>
            <a:r>
              <a:rPr lang="en-US" sz="1207" spc="57">
                <a:solidFill>
                  <a:srgbClr val="000000"/>
                </a:solidFill>
                <a:latin typeface="Rosario"/>
              </a:rPr>
              <a:t>in partnership with the </a:t>
            </a:r>
          </a:p>
          <a:p>
            <a:pPr algn="ctr">
              <a:lnSpc>
                <a:spcPts val="1689"/>
              </a:lnSpc>
            </a:pPr>
            <a:r>
              <a:rPr lang="en-US" sz="1207" spc="57">
                <a:solidFill>
                  <a:srgbClr val="000000"/>
                </a:solidFill>
                <a:latin typeface="Rosario"/>
              </a:rPr>
              <a:t>Westminster Rescue Mission </a:t>
            </a:r>
          </a:p>
        </p:txBody>
      </p:sp>
      <p:sp>
        <p:nvSpPr>
          <p:cNvPr id="28" name="AutoShape 28"/>
          <p:cNvSpPr/>
          <p:nvPr/>
        </p:nvSpPr>
        <p:spPr>
          <a:xfrm>
            <a:off x="3328416" y="559117"/>
            <a:ext cx="3401568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AutoShape 29"/>
          <p:cNvSpPr/>
          <p:nvPr/>
        </p:nvSpPr>
        <p:spPr>
          <a:xfrm>
            <a:off x="3293723" y="6958289"/>
            <a:ext cx="3401568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>
            <a:off x="3293723" y="6625082"/>
            <a:ext cx="3401568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1964" y="1558413"/>
            <a:ext cx="6124328" cy="5613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97"/>
              </a:lnSpc>
            </a:pPr>
            <a:r>
              <a:rPr lang="en-US" sz="1300" dirty="0">
                <a:solidFill>
                  <a:srgbClr val="000000"/>
                </a:solidFill>
                <a:latin typeface="Montserrat"/>
              </a:rPr>
              <a:t>Dear </a:t>
            </a:r>
            <a:r>
              <a:rPr lang="en-US" sz="1300" dirty="0">
                <a:solidFill>
                  <a:srgbClr val="E60012"/>
                </a:solidFill>
                <a:latin typeface="Montserrat"/>
              </a:rPr>
              <a:t>[Name, Colleagues, Neighbors],</a:t>
            </a:r>
          </a:p>
          <a:p>
            <a:pPr>
              <a:lnSpc>
                <a:spcPts val="2197"/>
              </a:lnSpc>
            </a:pPr>
            <a:endParaRPr lang="en-US" sz="1300" dirty="0">
              <a:solidFill>
                <a:srgbClr val="E60012"/>
              </a:solidFill>
              <a:latin typeface="Montserrat"/>
            </a:endParaRPr>
          </a:p>
          <a:p>
            <a:pPr>
              <a:lnSpc>
                <a:spcPts val="2197"/>
              </a:lnSpc>
            </a:pPr>
            <a:r>
              <a:rPr lang="en-US" sz="1300" dirty="0">
                <a:solidFill>
                  <a:srgbClr val="000000"/>
                </a:solidFill>
                <a:latin typeface="Montserrat"/>
              </a:rPr>
              <a:t>The </a:t>
            </a:r>
            <a:r>
              <a:rPr lang="en-US" sz="1300" dirty="0">
                <a:solidFill>
                  <a:srgbClr val="E60012"/>
                </a:solidFill>
                <a:latin typeface="Montserrat"/>
              </a:rPr>
              <a:t>[Organization Name]</a:t>
            </a:r>
            <a:r>
              <a:rPr lang="en-US" sz="1300" dirty="0">
                <a:solidFill>
                  <a:srgbClr val="000000"/>
                </a:solidFill>
                <a:latin typeface="Montserrat"/>
              </a:rPr>
              <a:t> is participating in a food [or fund] drive to support Westminster Rescue Mission's Food Program in their goal of  addressing the growing problem of food insecurity and hunger in the northern and western regions of Maryland.</a:t>
            </a:r>
          </a:p>
          <a:p>
            <a:pPr>
              <a:lnSpc>
                <a:spcPts val="2197"/>
              </a:lnSpc>
            </a:pPr>
            <a:endParaRPr lang="en-US" sz="1300" dirty="0">
              <a:solidFill>
                <a:srgbClr val="000000"/>
              </a:solidFill>
              <a:latin typeface="Montserrat"/>
            </a:endParaRPr>
          </a:p>
          <a:p>
            <a:pPr>
              <a:lnSpc>
                <a:spcPts val="2197"/>
              </a:lnSpc>
            </a:pPr>
            <a:r>
              <a:rPr lang="en-US" sz="1300" dirty="0">
                <a:solidFill>
                  <a:srgbClr val="000000"/>
                </a:solidFill>
                <a:latin typeface="Montserrat"/>
              </a:rPr>
              <a:t>Please join in this effort to help the hundreds</a:t>
            </a:r>
            <a:r>
              <a:rPr lang="en-US" sz="1300" dirty="0">
                <a:solidFill>
                  <a:srgbClr val="E60012"/>
                </a:solidFill>
                <a:latin typeface="Montserrat Bold"/>
              </a:rPr>
              <a:t> </a:t>
            </a:r>
            <a:r>
              <a:rPr lang="en-US" sz="1300" dirty="0">
                <a:solidFill>
                  <a:srgbClr val="000000"/>
                </a:solidFill>
                <a:latin typeface="Montserrat"/>
              </a:rPr>
              <a:t>of children, seniors, individuals, and families who are at risk of going hungry every month. </a:t>
            </a:r>
          </a:p>
          <a:p>
            <a:pPr>
              <a:lnSpc>
                <a:spcPts val="2197"/>
              </a:lnSpc>
            </a:pPr>
            <a:endParaRPr lang="en-US" sz="1300" dirty="0">
              <a:solidFill>
                <a:srgbClr val="000000"/>
              </a:solidFill>
              <a:latin typeface="Montserrat"/>
            </a:endParaRPr>
          </a:p>
          <a:p>
            <a:pPr>
              <a:lnSpc>
                <a:spcPts val="2197"/>
              </a:lnSpc>
            </a:pPr>
            <a:r>
              <a:rPr lang="en-US" sz="1300" dirty="0">
                <a:solidFill>
                  <a:srgbClr val="000000"/>
                </a:solidFill>
                <a:latin typeface="Montserrat"/>
              </a:rPr>
              <a:t>As the largest re-distributor of food in Carroll County, all donations collected from WRM's food drives directly support individuals and families in our local community.</a:t>
            </a:r>
          </a:p>
          <a:p>
            <a:pPr>
              <a:lnSpc>
                <a:spcPts val="2197"/>
              </a:lnSpc>
            </a:pPr>
            <a:endParaRPr lang="en-US" sz="1300" dirty="0">
              <a:solidFill>
                <a:srgbClr val="000000"/>
              </a:solidFill>
              <a:latin typeface="Montserrat"/>
            </a:endParaRPr>
          </a:p>
          <a:p>
            <a:pPr>
              <a:lnSpc>
                <a:spcPts val="2197"/>
              </a:lnSpc>
            </a:pPr>
            <a:r>
              <a:rPr lang="en-US" sz="1300" dirty="0">
                <a:solidFill>
                  <a:srgbClr val="000000"/>
                </a:solidFill>
                <a:latin typeface="Montserrat"/>
              </a:rPr>
              <a:t>Please forward this email to your friends, families, and colleagues, encouraging them to join-in to impact someone's life for the better. Thank you in advance for your support!</a:t>
            </a:r>
          </a:p>
          <a:p>
            <a:pPr>
              <a:lnSpc>
                <a:spcPts val="2197"/>
              </a:lnSpc>
            </a:pPr>
            <a:endParaRPr lang="en-US" sz="1300" dirty="0">
              <a:solidFill>
                <a:srgbClr val="000000"/>
              </a:solidFill>
              <a:latin typeface="Montserrat"/>
            </a:endParaRPr>
          </a:p>
          <a:p>
            <a:pPr>
              <a:lnSpc>
                <a:spcPts val="2197"/>
              </a:lnSpc>
            </a:pPr>
            <a:r>
              <a:rPr lang="en-US" sz="1300" dirty="0">
                <a:solidFill>
                  <a:srgbClr val="000000"/>
                </a:solidFill>
                <a:latin typeface="Montserrat"/>
              </a:rPr>
              <a:t>Sincerely,</a:t>
            </a:r>
          </a:p>
          <a:p>
            <a:pPr>
              <a:lnSpc>
                <a:spcPts val="2197"/>
              </a:lnSpc>
            </a:pPr>
            <a:r>
              <a:rPr lang="en-US" sz="1300" dirty="0">
                <a:solidFill>
                  <a:srgbClr val="E60012"/>
                </a:solidFill>
                <a:latin typeface="Montserrat"/>
              </a:rPr>
              <a:t>[Your Name]</a:t>
            </a:r>
          </a:p>
        </p:txBody>
      </p:sp>
      <p:sp>
        <p:nvSpPr>
          <p:cNvPr id="3" name="AutoShape 3"/>
          <p:cNvSpPr/>
          <p:nvPr/>
        </p:nvSpPr>
        <p:spPr>
          <a:xfrm>
            <a:off x="411964" y="965728"/>
            <a:ext cx="1096784" cy="85532"/>
          </a:xfrm>
          <a:prstGeom prst="rect">
            <a:avLst/>
          </a:prstGeom>
          <a:solidFill>
            <a:srgbClr val="F4AE00"/>
          </a:solidFill>
        </p:spPr>
      </p:sp>
      <p:sp>
        <p:nvSpPr>
          <p:cNvPr id="4" name="TextBox 4"/>
          <p:cNvSpPr txBox="1"/>
          <p:nvPr/>
        </p:nvSpPr>
        <p:spPr>
          <a:xfrm>
            <a:off x="411964" y="408727"/>
            <a:ext cx="8023986" cy="378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799" spc="139">
                <a:solidFill>
                  <a:srgbClr val="F4AE00"/>
                </a:solidFill>
                <a:latin typeface="Oswald"/>
              </a:rPr>
              <a:t>INVITATION EMAIL OR LETTER</a:t>
            </a:r>
          </a:p>
        </p:txBody>
      </p:sp>
      <p:grpSp>
        <p:nvGrpSpPr>
          <p:cNvPr id="5" name="Group 5"/>
          <p:cNvGrpSpPr/>
          <p:nvPr/>
        </p:nvGrpSpPr>
        <p:grpSpPr>
          <a:xfrm rot="292003">
            <a:off x="6666136" y="128194"/>
            <a:ext cx="3253031" cy="3199218"/>
            <a:chOff x="0" y="0"/>
            <a:chExt cx="4337375" cy="4265624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606" b="910"/>
            <a:stretch>
              <a:fillRect/>
            </a:stretch>
          </p:blipFill>
          <p:spPr>
            <a:xfrm>
              <a:off x="0" y="0"/>
              <a:ext cx="4337375" cy="4265624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590147" y="941091"/>
              <a:ext cx="3157080" cy="309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5"/>
                </a:lnSpc>
              </a:pPr>
              <a:r>
                <a:rPr lang="en-US" sz="1000" spc="67" dirty="0">
                  <a:solidFill>
                    <a:srgbClr val="FFFFFF"/>
                  </a:solidFill>
                  <a:latin typeface="Oswald"/>
                </a:rPr>
                <a:t>EMAIL OR LETTER MOCK-UP EXAMPLE.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110118" y="1343420"/>
              <a:ext cx="2229806" cy="19080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31"/>
                </a:lnSpc>
              </a:pPr>
              <a:r>
                <a:rPr lang="en-US" sz="1000" spc="57" dirty="0">
                  <a:solidFill>
                    <a:srgbClr val="FFFFFF"/>
                  </a:solidFill>
                  <a:latin typeface="Oswald"/>
                </a:rPr>
                <a:t>USE THE TEXT ON THIS PAGE TO EMAIL OR SEND A LETTER TO FOOD/FUND DRIVE PARTICIPANTS (OR DOWNLOAD A COPY FROM OUR GOOGLE DRIVE LINK)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1964" y="1667627"/>
            <a:ext cx="6324926" cy="5613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97"/>
              </a:lnSpc>
            </a:pPr>
            <a:r>
              <a:rPr lang="en-US" sz="1300" dirty="0">
                <a:solidFill>
                  <a:srgbClr val="000000"/>
                </a:solidFill>
                <a:latin typeface="Montserrat"/>
              </a:rPr>
              <a:t>Dear </a:t>
            </a:r>
            <a:r>
              <a:rPr lang="en-US" sz="1300" dirty="0">
                <a:solidFill>
                  <a:srgbClr val="E60012"/>
                </a:solidFill>
                <a:latin typeface="Montserrat"/>
              </a:rPr>
              <a:t>[Name, Colleagues, Neighbors],</a:t>
            </a:r>
          </a:p>
          <a:p>
            <a:pPr>
              <a:lnSpc>
                <a:spcPts val="2197"/>
              </a:lnSpc>
            </a:pPr>
            <a:endParaRPr lang="en-US" sz="1300" dirty="0">
              <a:solidFill>
                <a:srgbClr val="E60012"/>
              </a:solidFill>
              <a:latin typeface="Montserrat"/>
            </a:endParaRPr>
          </a:p>
          <a:p>
            <a:pPr>
              <a:lnSpc>
                <a:spcPts val="2197"/>
              </a:lnSpc>
            </a:pPr>
            <a:r>
              <a:rPr lang="en-US" sz="1300" dirty="0">
                <a:solidFill>
                  <a:srgbClr val="000000"/>
                </a:solidFill>
                <a:latin typeface="Montserrat"/>
              </a:rPr>
              <a:t>A big thank you on behalf of </a:t>
            </a:r>
            <a:r>
              <a:rPr lang="en-US" sz="1300" dirty="0">
                <a:solidFill>
                  <a:srgbClr val="E60012"/>
                </a:solidFill>
                <a:latin typeface="Montserrat"/>
              </a:rPr>
              <a:t>[Organization Name]</a:t>
            </a:r>
            <a:r>
              <a:rPr lang="en-US" sz="1300" dirty="0">
                <a:solidFill>
                  <a:srgbClr val="000000"/>
                </a:solidFill>
                <a:latin typeface="Montserrat"/>
              </a:rPr>
              <a:t> and the Westminster Rescue Mission for donating more than </a:t>
            </a:r>
            <a:r>
              <a:rPr lang="en-US" sz="1300" dirty="0">
                <a:solidFill>
                  <a:srgbClr val="E60012"/>
                </a:solidFill>
                <a:latin typeface="Montserrat"/>
              </a:rPr>
              <a:t>XXXX (packages/ cans/ pounds) </a:t>
            </a:r>
            <a:r>
              <a:rPr lang="en-US" sz="1300" dirty="0">
                <a:solidFill>
                  <a:srgbClr val="000000"/>
                </a:solidFill>
                <a:latin typeface="Montserrat"/>
              </a:rPr>
              <a:t>of items for our food (or fund) drive.</a:t>
            </a:r>
          </a:p>
          <a:p>
            <a:pPr>
              <a:lnSpc>
                <a:spcPts val="2197"/>
              </a:lnSpc>
            </a:pPr>
            <a:endParaRPr lang="en-US" sz="1300" dirty="0">
              <a:solidFill>
                <a:srgbClr val="000000"/>
              </a:solidFill>
              <a:latin typeface="Montserrat"/>
            </a:endParaRPr>
          </a:p>
          <a:p>
            <a:pPr>
              <a:lnSpc>
                <a:spcPts val="2197"/>
              </a:lnSpc>
            </a:pPr>
            <a:r>
              <a:rPr lang="en-US" sz="1300" dirty="0">
                <a:solidFill>
                  <a:srgbClr val="000000"/>
                </a:solidFill>
                <a:latin typeface="Montserrat"/>
              </a:rPr>
              <a:t>It was a huge success that we were able to help the many individuals and families right here in Carroll County who are battling with food  insecurity like never before.</a:t>
            </a:r>
          </a:p>
          <a:p>
            <a:pPr>
              <a:lnSpc>
                <a:spcPts val="2197"/>
              </a:lnSpc>
            </a:pPr>
            <a:endParaRPr lang="en-US" sz="1300" dirty="0">
              <a:solidFill>
                <a:srgbClr val="000000"/>
              </a:solidFill>
              <a:latin typeface="Montserrat"/>
            </a:endParaRPr>
          </a:p>
          <a:p>
            <a:pPr>
              <a:lnSpc>
                <a:spcPts val="2197"/>
              </a:lnSpc>
            </a:pPr>
            <a:r>
              <a:rPr lang="en-US" sz="1300" dirty="0">
                <a:solidFill>
                  <a:srgbClr val="000000"/>
                </a:solidFill>
                <a:latin typeface="Montserrat"/>
              </a:rPr>
              <a:t>Learn more about the Westminster Rescue Mission's Food Program, how they re-</a:t>
            </a:r>
            <a:r>
              <a:rPr lang="en-US" sz="1300" dirty="0" err="1">
                <a:solidFill>
                  <a:srgbClr val="000000"/>
                </a:solidFill>
                <a:latin typeface="Montserrat"/>
              </a:rPr>
              <a:t>distrubute</a:t>
            </a:r>
            <a:r>
              <a:rPr lang="en-US" sz="1300" dirty="0">
                <a:solidFill>
                  <a:srgbClr val="000000"/>
                </a:solidFill>
                <a:latin typeface="Montserrat"/>
              </a:rPr>
              <a:t> more than 700,000 lbs. of food each year, serve thousands of families, work with dozens of retail stores, farms, and restaurants, and collaborate with many community partners.</a:t>
            </a:r>
          </a:p>
          <a:p>
            <a:pPr>
              <a:lnSpc>
                <a:spcPts val="2197"/>
              </a:lnSpc>
            </a:pPr>
            <a:endParaRPr lang="en-US" sz="1300" dirty="0">
              <a:solidFill>
                <a:srgbClr val="000000"/>
              </a:solidFill>
              <a:latin typeface="Montserrat"/>
            </a:endParaRPr>
          </a:p>
          <a:p>
            <a:pPr>
              <a:lnSpc>
                <a:spcPts val="2197"/>
              </a:lnSpc>
            </a:pPr>
            <a:r>
              <a:rPr lang="en-US" sz="1300" dirty="0">
                <a:solidFill>
                  <a:srgbClr val="000000"/>
                </a:solidFill>
                <a:latin typeface="Montserrat"/>
              </a:rPr>
              <a:t>We encourage you to partner with them as a volunteer or donor to continue to make a difference. Visit them at </a:t>
            </a:r>
            <a:r>
              <a:rPr lang="en-US" sz="1300" dirty="0" err="1">
                <a:solidFill>
                  <a:srgbClr val="000000"/>
                </a:solidFill>
                <a:latin typeface="Montserrat"/>
              </a:rPr>
              <a:t>WestminsterRescueMission.org</a:t>
            </a:r>
            <a:endParaRPr lang="en-US" sz="1300" dirty="0">
              <a:solidFill>
                <a:srgbClr val="000000"/>
              </a:solidFill>
              <a:latin typeface="Montserrat"/>
            </a:endParaRPr>
          </a:p>
          <a:p>
            <a:pPr>
              <a:lnSpc>
                <a:spcPts val="2197"/>
              </a:lnSpc>
            </a:pPr>
            <a:endParaRPr lang="en-US" sz="1300" dirty="0">
              <a:solidFill>
                <a:srgbClr val="000000"/>
              </a:solidFill>
              <a:latin typeface="Montserrat"/>
            </a:endParaRPr>
          </a:p>
          <a:p>
            <a:pPr>
              <a:lnSpc>
                <a:spcPts val="2197"/>
              </a:lnSpc>
            </a:pPr>
            <a:r>
              <a:rPr lang="en-US" sz="1300" dirty="0">
                <a:solidFill>
                  <a:srgbClr val="000000"/>
                </a:solidFill>
                <a:latin typeface="Montserrat"/>
              </a:rPr>
              <a:t>Sincerely,</a:t>
            </a:r>
          </a:p>
          <a:p>
            <a:pPr>
              <a:lnSpc>
                <a:spcPts val="2197"/>
              </a:lnSpc>
            </a:pPr>
            <a:r>
              <a:rPr lang="en-US" sz="1300" dirty="0">
                <a:solidFill>
                  <a:srgbClr val="E60012"/>
                </a:solidFill>
                <a:latin typeface="Montserrat"/>
              </a:rPr>
              <a:t>[Your Name]</a:t>
            </a:r>
          </a:p>
        </p:txBody>
      </p:sp>
      <p:sp>
        <p:nvSpPr>
          <p:cNvPr id="3" name="AutoShape 3"/>
          <p:cNvSpPr/>
          <p:nvPr/>
        </p:nvSpPr>
        <p:spPr>
          <a:xfrm>
            <a:off x="411964" y="965728"/>
            <a:ext cx="1096784" cy="85532"/>
          </a:xfrm>
          <a:prstGeom prst="rect">
            <a:avLst/>
          </a:prstGeom>
          <a:solidFill>
            <a:srgbClr val="F4AE00"/>
          </a:solidFill>
        </p:spPr>
      </p:sp>
      <p:sp>
        <p:nvSpPr>
          <p:cNvPr id="4" name="TextBox 4"/>
          <p:cNvSpPr txBox="1"/>
          <p:nvPr/>
        </p:nvSpPr>
        <p:spPr>
          <a:xfrm>
            <a:off x="411964" y="408727"/>
            <a:ext cx="8023986" cy="378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799" spc="139">
                <a:solidFill>
                  <a:srgbClr val="F4AE00"/>
                </a:solidFill>
                <a:latin typeface="Oswald"/>
              </a:rPr>
              <a:t>THANK YOU EMAIL OR LETTER</a:t>
            </a:r>
          </a:p>
        </p:txBody>
      </p:sp>
      <p:grpSp>
        <p:nvGrpSpPr>
          <p:cNvPr id="5" name="Group 5"/>
          <p:cNvGrpSpPr/>
          <p:nvPr/>
        </p:nvGrpSpPr>
        <p:grpSpPr>
          <a:xfrm rot="330038">
            <a:off x="6591045" y="209062"/>
            <a:ext cx="3212069" cy="3158933"/>
            <a:chOff x="0" y="0"/>
            <a:chExt cx="4282758" cy="4211911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606" b="910"/>
            <a:stretch>
              <a:fillRect/>
            </a:stretch>
          </p:blipFill>
          <p:spPr>
            <a:xfrm>
              <a:off x="0" y="0"/>
              <a:ext cx="4282758" cy="4211911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 rot="21441327">
              <a:off x="581885" y="931711"/>
              <a:ext cx="3117326" cy="309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78"/>
                </a:lnSpc>
              </a:pPr>
              <a:r>
                <a:rPr lang="en-US" sz="1000" spc="66" dirty="0">
                  <a:solidFill>
                    <a:srgbClr val="FFFFFF"/>
                  </a:solidFill>
                  <a:latin typeface="Oswald"/>
                </a:rPr>
                <a:t>EMAIL OR LETTER MOCK-UP EXAMPLE.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 rot="21437788">
              <a:off x="1096140" y="1294910"/>
              <a:ext cx="2201728" cy="19080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06"/>
                </a:lnSpc>
              </a:pPr>
              <a:r>
                <a:rPr lang="en-US" sz="1000" spc="56" dirty="0">
                  <a:solidFill>
                    <a:srgbClr val="FFFFFF"/>
                  </a:solidFill>
                  <a:latin typeface="Oswald"/>
                </a:rPr>
                <a:t>USE THE TEXT ON THIS PAGE TO EMAIL OR SEND A LETTER TO FOOD/FUND DRIVE PARTICIPANTS (OR DOWNLOAD A COPY FROM OUR GOOGLE DRIVE LINK)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1512" y="8754"/>
            <a:ext cx="8837110" cy="1622438"/>
          </a:xfrm>
          <a:prstGeom prst="rect">
            <a:avLst/>
          </a:prstGeom>
          <a:solidFill>
            <a:srgbClr val="F4AE00"/>
          </a:solidFill>
        </p:spPr>
      </p:sp>
      <p:sp>
        <p:nvSpPr>
          <p:cNvPr id="3" name="TextBox 3"/>
          <p:cNvSpPr txBox="1"/>
          <p:nvPr/>
        </p:nvSpPr>
        <p:spPr>
          <a:xfrm>
            <a:off x="888969" y="426525"/>
            <a:ext cx="8422197" cy="844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97"/>
              </a:lnSpc>
            </a:pPr>
            <a:r>
              <a:rPr lang="en-US" sz="5979" spc="298" dirty="0">
                <a:solidFill>
                  <a:srgbClr val="000000"/>
                </a:solidFill>
                <a:latin typeface="Oswald"/>
              </a:rPr>
              <a:t>MAKE A DONATION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0" y="1806388"/>
            <a:ext cx="10058400" cy="465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7"/>
              </a:lnSpc>
            </a:pPr>
            <a:r>
              <a:rPr lang="en-US" sz="2989" spc="298">
                <a:solidFill>
                  <a:srgbClr val="FFB71A"/>
                </a:solidFill>
                <a:latin typeface="Rosario Bold"/>
              </a:rPr>
              <a:t>FOOD/ FUND DRIVE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0" y="2670463"/>
            <a:ext cx="10058400" cy="744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4"/>
              </a:lnSpc>
            </a:pPr>
            <a:r>
              <a:rPr lang="en-US" sz="2174" spc="108">
                <a:solidFill>
                  <a:srgbClr val="000000"/>
                </a:solidFill>
                <a:latin typeface="Rosario Bold"/>
              </a:rPr>
              <a:t>FOOD ITEMS</a:t>
            </a:r>
          </a:p>
          <a:p>
            <a:pPr algn="ctr">
              <a:lnSpc>
                <a:spcPts val="3044"/>
              </a:lnSpc>
            </a:pPr>
            <a:r>
              <a:rPr lang="en-US" sz="2174" spc="108">
                <a:solidFill>
                  <a:srgbClr val="000000"/>
                </a:solidFill>
                <a:latin typeface="Rosario Bold"/>
              </a:rPr>
              <a:t>YOU MAY DONATE: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08164" y="7057678"/>
            <a:ext cx="7042072" cy="410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5"/>
              </a:lnSpc>
            </a:pPr>
            <a:r>
              <a:rPr lang="en-US" sz="2689" spc="268" dirty="0">
                <a:solidFill>
                  <a:srgbClr val="FFB71A"/>
                </a:solidFill>
                <a:latin typeface="Rosario Bold"/>
              </a:rPr>
              <a:t>EVERY CONTRIBUTION MATTERS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8084733" y="1145113"/>
            <a:ext cx="1799425" cy="2320165"/>
            <a:chOff x="0" y="0"/>
            <a:chExt cx="2399233" cy="3093554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399233" cy="3093554"/>
              <a:chOff x="0" y="0"/>
              <a:chExt cx="3304540" cy="426085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27000" y="127000"/>
                <a:ext cx="3051810" cy="3943350"/>
              </a:xfrm>
              <a:custGeom>
                <a:avLst/>
                <a:gdLst/>
                <a:ahLst/>
                <a:cxnLst/>
                <a:rect l="l" t="t" r="r" b="b"/>
                <a:pathLst>
                  <a:path w="3051810" h="3943350">
                    <a:moveTo>
                      <a:pt x="3051810" y="0"/>
                    </a:moveTo>
                    <a:lnTo>
                      <a:pt x="3051810" y="3943350"/>
                    </a:lnTo>
                    <a:lnTo>
                      <a:pt x="1526540" y="3312160"/>
                    </a:lnTo>
                    <a:lnTo>
                      <a:pt x="0" y="3943350"/>
                    </a:lnTo>
                    <a:lnTo>
                      <a:pt x="0" y="0"/>
                    </a:lnTo>
                    <a:lnTo>
                      <a:pt x="3051810" y="0"/>
                    </a:lnTo>
                    <a:close/>
                  </a:path>
                </a:pathLst>
              </a:custGeom>
              <a:solidFill>
                <a:srgbClr val="F4AE00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0" y="0"/>
                <a:ext cx="3304540" cy="4260850"/>
              </a:xfrm>
              <a:custGeom>
                <a:avLst/>
                <a:gdLst/>
                <a:ahLst/>
                <a:cxnLst/>
                <a:rect l="l" t="t" r="r" b="b"/>
                <a:pathLst>
                  <a:path w="3304540" h="4260850">
                    <a:moveTo>
                      <a:pt x="0" y="0"/>
                    </a:moveTo>
                    <a:lnTo>
                      <a:pt x="0" y="4260850"/>
                    </a:lnTo>
                    <a:lnTo>
                      <a:pt x="1652270" y="3577590"/>
                    </a:lnTo>
                    <a:lnTo>
                      <a:pt x="3304540" y="4260850"/>
                    </a:lnTo>
                    <a:lnTo>
                      <a:pt x="3304540" y="0"/>
                    </a:lnTo>
                    <a:lnTo>
                      <a:pt x="0" y="0"/>
                    </a:lnTo>
                    <a:close/>
                    <a:moveTo>
                      <a:pt x="3178810" y="637471"/>
                    </a:moveTo>
                    <a:lnTo>
                      <a:pt x="3178810" y="4070350"/>
                    </a:lnTo>
                    <a:lnTo>
                      <a:pt x="1653540" y="3439160"/>
                    </a:lnTo>
                    <a:lnTo>
                      <a:pt x="127000" y="4070350"/>
                    </a:lnTo>
                    <a:lnTo>
                      <a:pt x="127000" y="127000"/>
                    </a:lnTo>
                    <a:lnTo>
                      <a:pt x="3178810" y="127000"/>
                    </a:lnTo>
                    <a:lnTo>
                      <a:pt x="3178810" y="637471"/>
                    </a:lnTo>
                    <a:lnTo>
                      <a:pt x="3178810" y="637471"/>
                    </a:lnTo>
                    <a:close/>
                  </a:path>
                </a:pathLst>
              </a:custGeom>
              <a:solidFill>
                <a:srgbClr val="EEEFEF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95729" y="383268"/>
              <a:ext cx="2007776" cy="1163509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05343" y="1928958"/>
              <a:ext cx="1311310" cy="474227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319204" y="1629088"/>
              <a:ext cx="1760825" cy="113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3"/>
                </a:lnSpc>
              </a:pPr>
              <a:r>
                <a:rPr lang="en-US" sz="516">
                  <a:solidFill>
                    <a:srgbClr val="000000"/>
                  </a:solidFill>
                  <a:latin typeface="Montserrat"/>
                </a:rPr>
                <a:t>A DISTRIBUTIONPARTNER OF: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53308" y="6346993"/>
            <a:ext cx="8751785" cy="52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Montserrat"/>
              </a:rPr>
              <a:t>Westminster Rescue Mission's Food program provides community outreach services and a food pantry for individuals and families in need of hunger relief. It is the largest re-distributor of food in Carroll County and provides hunger relief through our distribution network and community outreach services in partnership with dozens of area agencies and charities.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275672" y="3865897"/>
            <a:ext cx="7507055" cy="2109621"/>
            <a:chOff x="0" y="0"/>
            <a:chExt cx="10009407" cy="2812828"/>
          </a:xfrm>
        </p:grpSpPr>
        <p:sp>
          <p:nvSpPr>
            <p:cNvPr id="16" name="AutoShape 16"/>
            <p:cNvSpPr/>
            <p:nvPr/>
          </p:nvSpPr>
          <p:spPr>
            <a:xfrm>
              <a:off x="5456063" y="12700"/>
              <a:ext cx="4535424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AutoShape 17"/>
            <p:cNvSpPr/>
            <p:nvPr/>
          </p:nvSpPr>
          <p:spPr>
            <a:xfrm>
              <a:off x="0" y="0"/>
              <a:ext cx="4535424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AutoShape 18"/>
            <p:cNvSpPr/>
            <p:nvPr/>
          </p:nvSpPr>
          <p:spPr>
            <a:xfrm>
              <a:off x="5465023" y="711200"/>
              <a:ext cx="4535424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>
              <a:off x="8960" y="698500"/>
              <a:ext cx="4535424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>
              <a:off x="5465023" y="1377728"/>
              <a:ext cx="4535424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AutoShape 21"/>
            <p:cNvSpPr/>
            <p:nvPr/>
          </p:nvSpPr>
          <p:spPr>
            <a:xfrm>
              <a:off x="8960" y="1365028"/>
              <a:ext cx="4535424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>
              <a:off x="5473983" y="2076228"/>
              <a:ext cx="4535424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3" name="AutoShape 23"/>
            <p:cNvSpPr/>
            <p:nvPr/>
          </p:nvSpPr>
          <p:spPr>
            <a:xfrm>
              <a:off x="17920" y="2063528"/>
              <a:ext cx="4535424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4" name="AutoShape 24"/>
            <p:cNvSpPr/>
            <p:nvPr/>
          </p:nvSpPr>
          <p:spPr>
            <a:xfrm>
              <a:off x="5456063" y="2800128"/>
              <a:ext cx="4535424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" name="AutoShape 25"/>
            <p:cNvSpPr/>
            <p:nvPr/>
          </p:nvSpPr>
          <p:spPr>
            <a:xfrm>
              <a:off x="0" y="2787428"/>
              <a:ext cx="4535424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491</Words>
  <Application>Microsoft Macintosh PowerPoint</Application>
  <PresentationFormat>Custom</PresentationFormat>
  <Paragraphs>49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Calibri</vt:lpstr>
      <vt:lpstr>Rosario</vt:lpstr>
      <vt:lpstr>Shadows Into Light Two Bold</vt:lpstr>
      <vt:lpstr>Arial</vt:lpstr>
      <vt:lpstr>Oswald</vt:lpstr>
      <vt:lpstr>Montserrat Bold</vt:lpstr>
      <vt:lpstr>Open Sans Bold</vt:lpstr>
      <vt:lpstr>Montserrat</vt:lpstr>
      <vt:lpstr>Rosario Bold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WRM - Food + Funds Drive Toolkit (WRM Food Program) 2023</dc:title>
  <cp:lastModifiedBy>Cara Paige</cp:lastModifiedBy>
  <cp:revision>4</cp:revision>
  <dcterms:created xsi:type="dcterms:W3CDTF">2006-08-16T00:00:00Z</dcterms:created>
  <dcterms:modified xsi:type="dcterms:W3CDTF">2023-01-04T20:38:30Z</dcterms:modified>
  <dc:identifier>DAFRMuJ-UsM</dc:identifier>
</cp:coreProperties>
</file>